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78"/>
  </p:notesMasterIdLst>
  <p:sldIdLst>
    <p:sldId id="313" r:id="rId5"/>
    <p:sldId id="256" r:id="rId6"/>
    <p:sldId id="518" r:id="rId7"/>
    <p:sldId id="269" r:id="rId8"/>
    <p:sldId id="268" r:id="rId9"/>
    <p:sldId id="270" r:id="rId10"/>
    <p:sldId id="271" r:id="rId11"/>
    <p:sldId id="273" r:id="rId12"/>
    <p:sldId id="274" r:id="rId13"/>
    <p:sldId id="329" r:id="rId14"/>
    <p:sldId id="330" r:id="rId15"/>
    <p:sldId id="283" r:id="rId16"/>
    <p:sldId id="469" r:id="rId17"/>
    <p:sldId id="257" r:id="rId18"/>
    <p:sldId id="470" r:id="rId19"/>
    <p:sldId id="471" r:id="rId20"/>
    <p:sldId id="427" r:id="rId21"/>
    <p:sldId id="472" r:id="rId22"/>
    <p:sldId id="473" r:id="rId23"/>
    <p:sldId id="474" r:id="rId24"/>
    <p:sldId id="515" r:id="rId25"/>
    <p:sldId id="285" r:id="rId26"/>
    <p:sldId id="276" r:id="rId27"/>
    <p:sldId id="511" r:id="rId28"/>
    <p:sldId id="258" r:id="rId29"/>
    <p:sldId id="509" r:id="rId30"/>
    <p:sldId id="480" r:id="rId31"/>
    <p:sldId id="468" r:id="rId32"/>
    <p:sldId id="314" r:id="rId33"/>
    <p:sldId id="284" r:id="rId34"/>
    <p:sldId id="277" r:id="rId35"/>
    <p:sldId id="286" r:id="rId36"/>
    <p:sldId id="287" r:id="rId37"/>
    <p:sldId id="303" r:id="rId38"/>
    <p:sldId id="304" r:id="rId39"/>
    <p:sldId id="481" r:id="rId40"/>
    <p:sldId id="323" r:id="rId41"/>
    <p:sldId id="307" r:id="rId42"/>
    <p:sldId id="302" r:id="rId43"/>
    <p:sldId id="316" r:id="rId44"/>
    <p:sldId id="320" r:id="rId45"/>
    <p:sldId id="315" r:id="rId46"/>
    <p:sldId id="321" r:id="rId47"/>
    <p:sldId id="322" r:id="rId48"/>
    <p:sldId id="493" r:id="rId49"/>
    <p:sldId id="324" r:id="rId50"/>
    <p:sldId id="278" r:id="rId51"/>
    <p:sldId id="325" r:id="rId52"/>
    <p:sldId id="289" r:id="rId53"/>
    <p:sldId id="298" r:id="rId54"/>
    <p:sldId id="291" r:id="rId55"/>
    <p:sldId id="293" r:id="rId56"/>
    <p:sldId id="326" r:id="rId57"/>
    <p:sldId id="327" r:id="rId58"/>
    <p:sldId id="294" r:id="rId59"/>
    <p:sldId id="295" r:id="rId60"/>
    <p:sldId id="353" r:id="rId61"/>
    <p:sldId id="352" r:id="rId62"/>
    <p:sldId id="484" r:id="rId63"/>
    <p:sldId id="485" r:id="rId64"/>
    <p:sldId id="346" r:id="rId65"/>
    <p:sldId id="495" r:id="rId66"/>
    <p:sldId id="338" r:id="rId67"/>
    <p:sldId id="339" r:id="rId68"/>
    <p:sldId id="340" r:id="rId69"/>
    <p:sldId id="341" r:id="rId70"/>
    <p:sldId id="494" r:id="rId71"/>
    <p:sldId id="342" r:id="rId72"/>
    <p:sldId id="343" r:id="rId73"/>
    <p:sldId id="344" r:id="rId74"/>
    <p:sldId id="394" r:id="rId75"/>
    <p:sldId id="395" r:id="rId76"/>
    <p:sldId id="419" r:id="rId77"/>
    <p:sldId id="453" r:id="rId78"/>
    <p:sldId id="497" r:id="rId79"/>
    <p:sldId id="498" r:id="rId80"/>
    <p:sldId id="499" r:id="rId81"/>
    <p:sldId id="500" r:id="rId82"/>
    <p:sldId id="349" r:id="rId83"/>
    <p:sldId id="350" r:id="rId84"/>
    <p:sldId id="393" r:id="rId85"/>
    <p:sldId id="261" r:id="rId86"/>
    <p:sldId id="378" r:id="rId87"/>
    <p:sldId id="379" r:id="rId88"/>
    <p:sldId id="380" r:id="rId89"/>
    <p:sldId id="381" r:id="rId90"/>
    <p:sldId id="383" r:id="rId91"/>
    <p:sldId id="384" r:id="rId92"/>
    <p:sldId id="387" r:id="rId93"/>
    <p:sldId id="385" r:id="rId94"/>
    <p:sldId id="388" r:id="rId95"/>
    <p:sldId id="389" r:id="rId96"/>
    <p:sldId id="390" r:id="rId97"/>
    <p:sldId id="391" r:id="rId98"/>
    <p:sldId id="392" r:id="rId99"/>
    <p:sldId id="382" r:id="rId100"/>
    <p:sldId id="259" r:id="rId101"/>
    <p:sldId id="260" r:id="rId102"/>
    <p:sldId id="354" r:id="rId103"/>
    <p:sldId id="421" r:id="rId104"/>
    <p:sldId id="501" r:id="rId105"/>
    <p:sldId id="502" r:id="rId106"/>
    <p:sldId id="503" r:id="rId107"/>
    <p:sldId id="504" r:id="rId108"/>
    <p:sldId id="505" r:id="rId109"/>
    <p:sldId id="422" r:id="rId110"/>
    <p:sldId id="355" r:id="rId111"/>
    <p:sldId id="356" r:id="rId112"/>
    <p:sldId id="357" r:id="rId113"/>
    <p:sldId id="397" r:id="rId114"/>
    <p:sldId id="398" r:id="rId115"/>
    <p:sldId id="399" r:id="rId116"/>
    <p:sldId id="432" r:id="rId117"/>
    <p:sldId id="400" r:id="rId118"/>
    <p:sldId id="401" r:id="rId119"/>
    <p:sldId id="403" r:id="rId120"/>
    <p:sldId id="431" r:id="rId121"/>
    <p:sldId id="433" r:id="rId122"/>
    <p:sldId id="434" r:id="rId123"/>
    <p:sldId id="437" r:id="rId124"/>
    <p:sldId id="435" r:id="rId125"/>
    <p:sldId id="443" r:id="rId126"/>
    <p:sldId id="439" r:id="rId127"/>
    <p:sldId id="441" r:id="rId128"/>
    <p:sldId id="440" r:id="rId129"/>
    <p:sldId id="438" r:id="rId130"/>
    <p:sldId id="496" r:id="rId131"/>
    <p:sldId id="404" r:id="rId132"/>
    <p:sldId id="444" r:id="rId133"/>
    <p:sldId id="445" r:id="rId134"/>
    <p:sldId id="446" r:id="rId135"/>
    <p:sldId id="405" r:id="rId136"/>
    <p:sldId id="406" r:id="rId137"/>
    <p:sldId id="447" r:id="rId138"/>
    <p:sldId id="407" r:id="rId139"/>
    <p:sldId id="448" r:id="rId140"/>
    <p:sldId id="408" r:id="rId141"/>
    <p:sldId id="410" r:id="rId142"/>
    <p:sldId id="411" r:id="rId143"/>
    <p:sldId id="452" r:id="rId144"/>
    <p:sldId id="451" r:id="rId145"/>
    <p:sldId id="519" r:id="rId146"/>
    <p:sldId id="454" r:id="rId147"/>
    <p:sldId id="449" r:id="rId148"/>
    <p:sldId id="412" r:id="rId149"/>
    <p:sldId id="413" r:id="rId150"/>
    <p:sldId id="464" r:id="rId151"/>
    <p:sldId id="456" r:id="rId152"/>
    <p:sldId id="457" r:id="rId153"/>
    <p:sldId id="458" r:id="rId154"/>
    <p:sldId id="465" r:id="rId155"/>
    <p:sldId id="466" r:id="rId156"/>
    <p:sldId id="506" r:id="rId157"/>
    <p:sldId id="459" r:id="rId158"/>
    <p:sldId id="467" r:id="rId159"/>
    <p:sldId id="516" r:id="rId160"/>
    <p:sldId id="460" r:id="rId161"/>
    <p:sldId id="461" r:id="rId162"/>
    <p:sldId id="462" r:id="rId163"/>
    <p:sldId id="463" r:id="rId164"/>
    <p:sldId id="455" r:id="rId165"/>
    <p:sldId id="476" r:id="rId166"/>
    <p:sldId id="477" r:id="rId167"/>
    <p:sldId id="478" r:id="rId168"/>
    <p:sldId id="479" r:id="rId169"/>
    <p:sldId id="377" r:id="rId170"/>
    <p:sldId id="265" r:id="rId171"/>
    <p:sldId id="282" r:id="rId172"/>
    <p:sldId id="507" r:id="rId173"/>
    <p:sldId id="517" r:id="rId174"/>
    <p:sldId id="514" r:id="rId175"/>
    <p:sldId id="513" r:id="rId176"/>
    <p:sldId id="492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92C"/>
    <a:srgbClr val="93DAB7"/>
    <a:srgbClr val="4472C4"/>
    <a:srgbClr val="C38E6F"/>
    <a:srgbClr val="FFFFFF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40" autoAdjust="0"/>
  </p:normalViewPr>
  <p:slideViewPr>
    <p:cSldViewPr snapToGrid="0" showGuides="1">
      <p:cViewPr>
        <p:scale>
          <a:sx n="120" d="100"/>
          <a:sy n="120" d="100"/>
        </p:scale>
        <p:origin x="101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theme" Target="theme/theme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ableStyles" Target="tableStyle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viewProps" Target="view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93E9F-0942-495F-A6B9-C9D30BA808C5}" type="datetimeFigureOut">
              <a:t>3/25/2023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3FFA4-8E4C-4F28-A11D-BF792ECD773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7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_eberle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rendLSpkDtY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tQagUWpAx5k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-wBQdgO6CXQ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vanchenao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04rZ7R1fKhY?utm_source=unsplash&amp;utm_medium=referral&amp;utm_content=creditCopyText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7wGvnbuwj0?utm_source=unsplash&amp;utm_medium=referral&amp;utm_content=creditCopyText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_eberle?utm_source=unsplash&amp;utm_medium=referral&amp;utm_content=creditCopyTex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rendLSpkDtY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fr/@brett_jordan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AQERZCX6cY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tQagUWpAx5k?utm_source=unsplash&amp;utm_medium=referral&amp;utm_content=creditCopyText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-wBQdgO6CXQ?utm_source=unsplash&amp;utm_medium=referral&amp;utm_content=creditCopyText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vanchenao?utm_source=unsplash&amp;utm_medium=referral&amp;utm_content=creditCopyText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04rZ7R1fKhY?utm_source=unsplash&amp;utm_medium=referral&amp;utm_content=creditCopyText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oudLkxglHuM?utm_source=unsplash&amp;utm_medium=referral&amp;utm_content=creditCopyText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ja/@joelmmathey?utm_source=unsplash&amp;utm_medium=referral&amp;utm_content=creditCopyText" TargetMode="External"/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C_b3XPPUjo?utm_source=unsplash&amp;utm_medium=referral&amp;utm_content=creditCopyText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ja/@joelmmathey?utm_source=unsplash&amp;utm_medium=referral&amp;utm_content=creditCopyText" TargetMode="External"/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C_b3XPPUjo?utm_source=unsplash&amp;utm_medium=referral&amp;utm_content=creditCopyText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mmywilliams?utm_source=unsplash&amp;utm_medium=referral&amp;utm_content=creditCopyText" TargetMode="External"/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ufgOEVZuHgM?utm_source=unsplash&amp;utm_medium=referral&amp;utm_content=creditCopyText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mossholder?utm_source=unsplash&amp;utm_medium=referral&amp;utm_content=creditCopyText" TargetMode="External"/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OwBRQ0bykX8?utm_source=unsplash&amp;utm_medium=referral&amp;utm_content=creditCopyText" TargetMode="Externa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arktibbs?utm_source=unsplash&amp;utm_medium=referral&amp;utm_content=creditCopyText" TargetMode="External"/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oqStl2L5oxI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="https://unsplash.com/es/@jakobustrop?utm_source=unsplash&amp;utm_medium=referral&amp;utm_content=creditCopyText"&gt;Jakob Braun&lt;/a&gt; on &lt;a </a:t>
            </a:r>
            <a:r>
              <a:rPr lang="en-US" err="1"/>
              <a:t>href</a:t>
            </a:r>
            <a:r>
              <a:rPr lang="en-US"/>
              <a:t>="https://unsplash.com/photos/</a:t>
            </a:r>
            <a:r>
              <a:rPr lang="en-US" err="1"/>
              <a:t>XK-aFVsgksE?utm_source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14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Marcel Eberle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15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should you use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77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Priscilla Du </a:t>
            </a:r>
            <a:r>
              <a:rPr lang="en-GB" dirty="0" err="1">
                <a:hlinkClick r:id="rId3"/>
              </a:rPr>
              <a:t>Preez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02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="https://unsplash.com/@loic?utm_source=unsplash&amp;utm_medium=referral&amp;utm_content=creditCopyText"&gt;Djim </a:t>
            </a:r>
            <a:r>
              <a:rPr lang="en-US" err="1"/>
              <a:t>Loic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="https://unsplash.com/wallpapers/desktop/</a:t>
            </a:r>
            <a:r>
              <a:rPr lang="en-US" err="1"/>
              <a:t>windows?utm_source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197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Markus </a:t>
            </a:r>
            <a:r>
              <a:rPr lang="en-US" dirty="0" err="1">
                <a:hlinkClick r:id="rId3"/>
              </a:rPr>
              <a:t>Spiske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57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Lets say hello to the data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="https://unsplash.com/@lemonvlad?utm_source=unsplash&amp;utm_medium=referral&amp;utm_content=creditCopyText"&gt;Vladislav </a:t>
            </a:r>
            <a:r>
              <a:rPr lang="en-US" err="1"/>
              <a:t>Klapin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="https://unsplash.com/photos/PVr9Gsj93Pc?utm_source=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901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Ivan </a:t>
            </a:r>
            <a:r>
              <a:rPr lang="en-US" dirty="0" err="1">
                <a:hlinkClick r:id="rId3"/>
              </a:rPr>
              <a:t>Henao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Building the components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75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One of the questions we have not answer is who is speaking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="https://unsplash.com/@evan__bray?utm_source=unsplash&amp;utm_medium=referral&amp;utm_content=creditCopyText"&gt;Evan Dennis&lt;/a&gt; on &lt;a </a:t>
            </a:r>
            <a:r>
              <a:rPr lang="en-US" err="1"/>
              <a:t>href</a:t>
            </a:r>
            <a:r>
              <a:rPr lang="en-US"/>
              <a:t>="https://unsplash.com/photos/</a:t>
            </a:r>
            <a:r>
              <a:rPr lang="en-US" err="1"/>
              <a:t>i</a:t>
            </a:r>
            <a:r>
              <a:rPr lang="en-US"/>
              <a:t>--IN3cvEjg?utm_source=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017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Priscilla Du </a:t>
            </a:r>
            <a:r>
              <a:rPr lang="en-GB" dirty="0" err="1">
                <a:hlinkClick r:id="rId3"/>
              </a:rPr>
              <a:t>Preez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278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Marcel Eberle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176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Brett Jordan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17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should you use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059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Lower Refresh Times</a:t>
            </a:r>
            <a:r>
              <a:rPr lang="en-US"/>
              <a:t> – In order to refresh the data model from the entire database, it might take a long time. However, in the case of an incremental refresh, since we are bringing in only a small portion of the data, refreshes are generally faster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More Reliable Queries</a:t>
            </a:r>
            <a:r>
              <a:rPr lang="en-US"/>
              <a:t> – As we refresh a Power BI data model, in the background SQL queries are being fired to the database engine. Queries that run for a shorter duration are more reliable as they do not lock the database for long periods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Less Resource Consumption</a:t>
            </a:r>
            <a:r>
              <a:rPr lang="en-US"/>
              <a:t> – Due to the lower runtime of the queries, the database resources consumed are also quite less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36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Before setting up incremental refresh you have to ask some questions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20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long do you need to keep the data for?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="https://unsplash.com/@aronvisuals?utm_source=unsplash&amp;utm_medium=referral&amp;utm_content=creditCopyText"&gt;Aron Visuals&lt;/a&gt; on &lt;a </a:t>
            </a:r>
            <a:r>
              <a:rPr lang="en-US" err="1"/>
              <a:t>href</a:t>
            </a:r>
            <a:r>
              <a:rPr lang="en-US"/>
              <a:t>="https://unsplash.com/photos/BXOXnQ26B7o?utm_source=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355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often do you update the data?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="https://unsplash.com/es/@markuswinkler?utm_source=unsplash&amp;utm_medium=referral&amp;utm_content=creditCopyText"&gt;Markus Winkler&lt;/a&gt; on &lt;a </a:t>
            </a:r>
            <a:r>
              <a:rPr lang="en-US" err="1"/>
              <a:t>href</a:t>
            </a:r>
            <a:r>
              <a:rPr lang="en-US"/>
              <a:t>="https://unsplash.com/photos/cxoR55-bels?utm_source=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739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After reading that many times this is how I felt</a:t>
            </a:r>
          </a:p>
          <a:p>
            <a:endParaRPr lang="en-GB"/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Andrea </a:t>
            </a:r>
            <a:r>
              <a:rPr lang="en-GB" b="0" i="0" err="1">
                <a:solidFill>
                  <a:srgbClr val="000000"/>
                </a:solidFill>
                <a:effectLst/>
                <a:latin typeface="PlusJakartaSans"/>
              </a:rPr>
              <a:t>Piacquadio</a:t>
            </a:r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: https://www.pexels.com/photo/yelling-formal-man-watching-news-on-laptop-3760778/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488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Priscilla Du </a:t>
            </a:r>
            <a:r>
              <a:rPr lang="en-GB" dirty="0" err="1">
                <a:hlinkClick r:id="rId3"/>
              </a:rPr>
              <a:t>Preez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359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="https://unsplash.com/@loic?utm_source=unsplash&amp;utm_medium=referral&amp;utm_content=creditCopyText"&gt;Djim </a:t>
            </a:r>
            <a:r>
              <a:rPr lang="en-US" err="1"/>
              <a:t>Loic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="https://unsplash.com/wallpapers/desktop/</a:t>
            </a:r>
            <a:r>
              <a:rPr lang="en-US" err="1"/>
              <a:t>windows?utm_source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53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972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17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the code, presentation and links are included in the GitHub Repo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="https://unsplash.com/@kellysikkema?utm_source=unsplash&amp;utm_medium=referral&amp;utm_content=creditCopyText"&gt;Kelly </a:t>
            </a:r>
            <a:r>
              <a:rPr lang="en-US" err="1"/>
              <a:t>Sikkema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="https://unsplash.com/photos/Z9AU36chmQI?utm_source=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27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you are now unimpressed and wondering why you came to this session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="https://unsplash.com/@patrickian4?utm_source=unsplash&amp;utm_medium=referral&amp;utm_content=creditCopyText"&gt;Patrick Fore&lt;/a&gt; on &lt;a </a:t>
            </a:r>
            <a:r>
              <a:rPr lang="en-US" err="1"/>
              <a:t>href</a:t>
            </a:r>
            <a:r>
              <a:rPr lang="en-US"/>
              <a:t>="https://unsplash.com/photos/Qz_QW-_1CzA?utm_source=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299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Markus </a:t>
            </a:r>
            <a:r>
              <a:rPr lang="en-US" dirty="0" err="1">
                <a:hlinkClick r:id="rId3"/>
              </a:rPr>
              <a:t>Spiske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627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I did some experimenting to see if I could understand how it worked as I did not understand so much !</a:t>
            </a:r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="https://unsplash.com/@nicolasthomas?utm_source=unsplash&amp;utm_medium=referral&amp;utm_content=creditCopyText"&gt;Nicolas Thomas&lt;/a&gt; on &lt;a </a:t>
            </a:r>
            <a:r>
              <a:rPr lang="en-US" err="1"/>
              <a:t>href</a:t>
            </a:r>
            <a:r>
              <a:rPr lang="en-US"/>
              <a:t>="https://unsplash.com/photos/3GZi6OpSDcY?utm_source=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930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Lets say hello to the data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="https://unsplash.com/@lemonvlad?utm_source=unsplash&amp;utm_medium=referral&amp;utm_content=creditCopyText"&gt;Vladislav </a:t>
            </a:r>
            <a:r>
              <a:rPr lang="en-US" err="1"/>
              <a:t>Klapin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="https://unsplash.com/photos/PVr9Gsj93Pc?utm_source=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916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pl-PL" b="0" i="0">
                <a:solidFill>
                  <a:srgbClr val="000000"/>
                </a:solidFill>
                <a:effectLst/>
                <a:latin typeface="PlusJakartaSans"/>
              </a:rPr>
              <a:t>Photo by Antoni Shkraba: https://www.pexels.com/photo/fine-looking-man-in-black-suit-jacket-using-laptop-5467588/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794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call date is the field used as part of the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003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will check to see if the table exists. If it does then it will drop the table</a:t>
            </a:r>
          </a:p>
          <a:p>
            <a:endParaRPr lang="en-GB"/>
          </a:p>
          <a:p>
            <a:r>
              <a:rPr lang="en-GB"/>
              <a:t>Then it will create the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968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will check to see if the table exists. If it does then it will drop the table</a:t>
            </a:r>
          </a:p>
          <a:p>
            <a:endParaRPr lang="en-GB"/>
          </a:p>
          <a:p>
            <a:r>
              <a:rPr lang="en-GB"/>
              <a:t>Then creates the table and populates it with three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685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will check to see if the table exists. If it does then it will drop the table</a:t>
            </a:r>
          </a:p>
          <a:p>
            <a:endParaRPr lang="en-GB"/>
          </a:p>
          <a:p>
            <a:r>
              <a:rPr lang="en-GB"/>
              <a:t>Then creates the table and populates it with three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809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process described only sets up the components, in the next step we will set up incremental refresh.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5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is documentation from Microsoft on increment refresh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="https://unsplash.com/@anniespratt?utm_source=unsplash&amp;utm_medium=referral&amp;utm_content=creditCopyText"&gt;Annie Spratt&lt;/a&gt; on &lt;a </a:t>
            </a:r>
            <a:r>
              <a:rPr lang="en-US" err="1"/>
              <a:t>href</a:t>
            </a:r>
            <a:r>
              <a:rPr lang="en-US"/>
              <a:t>="https://unsplash.com/photos/5cFwQ-WMcJU?utm_source=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8922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Ivan </a:t>
            </a:r>
            <a:r>
              <a:rPr lang="en-US" dirty="0" err="1">
                <a:hlinkClick r:id="rId3"/>
              </a:rPr>
              <a:t>Henao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Building the components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224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should you use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55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Annie Spratt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6372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must refresh the dataset at least once to initialise the dataflow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1225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Joel M </a:t>
            </a:r>
            <a:r>
              <a:rPr lang="en-US" dirty="0" err="1">
                <a:hlinkClick r:id="rId3"/>
              </a:rPr>
              <a:t>Mathey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What about slowing changing dimensions?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479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Joel M </a:t>
            </a:r>
            <a:r>
              <a:rPr lang="en-US" dirty="0" err="1">
                <a:hlinkClick r:id="rId3"/>
              </a:rPr>
              <a:t>Mathey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Lets look at the fact table again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8101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call date is the field used as part of the incremental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4017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Sander Sammy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Confused?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65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Miguel Á.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Padriñán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https://www.pexels.com/photo/close-up-shot-of-keyboard-buttons-2882553/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732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Ann H: https://www.pexels.com/photo/a-text-on-a-pink-surface-11141929/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256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reading the documentation I felt a little “</a:t>
            </a:r>
            <a:r>
              <a:rPr lang="en-US" err="1"/>
              <a:t>discombobualated</a:t>
            </a:r>
            <a:r>
              <a:rPr lang="en-US"/>
              <a:t>”</a:t>
            </a:r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="https://unsplash.com/@brett_jordan?utm_source=unsplash&amp;utm_medium=referral&amp;utm_content=creditCopyText"&gt;Brett Jordan&lt;/a&gt; on &lt;a </a:t>
            </a:r>
            <a:r>
              <a:rPr lang="en-US" err="1"/>
              <a:t>href</a:t>
            </a:r>
            <a:r>
              <a:rPr lang="en-US"/>
              <a:t>="https://unsplash.com/photos/-</a:t>
            </a:r>
            <a:r>
              <a:rPr lang="en-US" err="1"/>
              <a:t>JbOrVnwYjw?utm_source</a:t>
            </a:r>
            <a:r>
              <a:rPr lang="en-US"/>
              <a:t>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661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Miguel Á.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Padriñán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https://www.pexels.com/photo/close-up-shot-of-keyboard-buttons-2882553/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2181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RODNAE Productions: https://www.pexels.com/photo/photo-of-a-we-have-more-signage-7563581/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629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Tim </a:t>
            </a:r>
            <a:r>
              <a:rPr lang="en-US" dirty="0" err="1">
                <a:hlinkClick r:id="rId3"/>
              </a:rPr>
              <a:t>Mossholder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1455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https://commons.wikimedia.org/wiki/File:Clock_reversed.gif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715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All the code files and links are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814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Clark Tibbs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759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 more than a little confused and alarmed </a:t>
            </a:r>
          </a:p>
          <a:p>
            <a:endParaRPr lang="en-GB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="https://unsplash.com/@mtresemer?utm_source=unsplash&amp;utm_medium=referral&amp;utm_content=creditCopyText"&gt;Michelle </a:t>
            </a:r>
            <a:r>
              <a:rPr lang="en-US" err="1"/>
              <a:t>Tresemer</a:t>
            </a:r>
            <a:r>
              <a:rPr lang="en-US"/>
              <a:t>&lt;/a&gt; on &lt;a </a:t>
            </a:r>
            <a:r>
              <a:rPr lang="en-US" err="1"/>
              <a:t>href</a:t>
            </a:r>
            <a:r>
              <a:rPr lang="en-US"/>
              <a:t>="https://unsplash.com/photos/MjKUUaYQQ6U?utm_source=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21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if you feel confused well you are in good company as I was also very confused !!!</a:t>
            </a:r>
          </a:p>
          <a:p>
            <a:endParaRPr lang="en-US"/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="https://unsplash.com/es/@brucemars?utm_source=unsplash&amp;utm_medium=referral&amp;utm_content=creditCopyText"&gt;bruce mars&lt;/a&gt; on &lt;a </a:t>
            </a:r>
            <a:r>
              <a:rPr lang="en-US" err="1"/>
              <a:t>href</a:t>
            </a:r>
            <a:r>
              <a:rPr lang="en-US"/>
              <a:t>="https://unsplash.com/photos/xj8qrWvuOEs?utm_source=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4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I did some experimenting to see if I could understand how it worked as I did not understand so much !</a:t>
            </a:r>
          </a:p>
          <a:p>
            <a:r>
              <a:rPr lang="en-US"/>
              <a:t>Photo by &lt;a </a:t>
            </a:r>
            <a:r>
              <a:rPr lang="en-US" err="1"/>
              <a:t>href</a:t>
            </a:r>
            <a:r>
              <a:rPr lang="en-US"/>
              <a:t>="https://unsplash.com/@nicolasthomas?utm_source=unsplash&amp;utm_medium=referral&amp;utm_content=creditCopyText"&gt;Nicolas Thomas&lt;/a&gt; on &lt;a </a:t>
            </a:r>
            <a:r>
              <a:rPr lang="en-US" err="1"/>
              <a:t>href</a:t>
            </a:r>
            <a:r>
              <a:rPr lang="en-US"/>
              <a:t>="https://unsplash.com/photos/3GZi6OpSDcY?utm_source=</a:t>
            </a:r>
            <a:r>
              <a:rPr lang="en-US" err="1"/>
              <a:t>unsplash&amp;utm_medium</a:t>
            </a:r>
            <a:r>
              <a:rPr lang="en-US"/>
              <a:t>=</a:t>
            </a:r>
            <a:r>
              <a:rPr lang="en-US" err="1"/>
              <a:t>referral&amp;utm_content</a:t>
            </a:r>
            <a:r>
              <a:rPr lang="en-US"/>
              <a:t>=</a:t>
            </a:r>
            <a:r>
              <a:rPr lang="en-US" err="1"/>
              <a:t>creditCopyText</a:t>
            </a:r>
            <a:r>
              <a:rPr lang="en-US"/>
              <a:t>"&gt;</a:t>
            </a:r>
            <a:r>
              <a:rPr lang="en-US" err="1"/>
              <a:t>Unsplash</a:t>
            </a:r>
            <a:r>
              <a:rPr lang="en-US"/>
              <a:t>&lt;/a&gt;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09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All the code files and links are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FFA4-8E4C-4F28-A11D-BF792ECD773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22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C776-A8B7-5937-8D63-A22F67F06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F6190-7E23-F984-E420-63D4E806F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5846-2E7F-033C-B323-AF334BEA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9B521-9809-838E-6DCC-16F34D24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968A4-5CC3-66E8-8356-0F765042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211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E8EB-C5B6-992E-A544-C7AD3642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3AE5C-CA11-C288-C5E7-605379E40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E73FF-68A4-887B-1E29-A7E77CD1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D379-B917-4A44-6CD3-45945C78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A089-4716-8727-3815-5C2E16A4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57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15D90-B264-6267-CDE7-F583CA7DC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528A5-144E-5D22-6FC7-E3B7E7510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4C845-4790-CC89-9D5C-4CF66053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BECBC-7470-1DA7-E632-43EEA912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E54F2-09AC-9596-99EB-C792F882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260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D2AE1D-3418-47FB-87AA-94F9804AC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49" b="13744"/>
          <a:stretch/>
        </p:blipFill>
        <p:spPr>
          <a:xfrm>
            <a:off x="236274" y="0"/>
            <a:ext cx="11552110" cy="4703494"/>
          </a:xfrm>
          <a:prstGeom prst="rect">
            <a:avLst/>
          </a:prstGeo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6B54CD9C-101D-4C66-B6B8-5CF6A51D73C0}"/>
              </a:ext>
            </a:extLst>
          </p:cNvPr>
          <p:cNvSpPr/>
          <p:nvPr userDrawn="1"/>
        </p:nvSpPr>
        <p:spPr>
          <a:xfrm rot="5400000">
            <a:off x="3487269" y="-3487270"/>
            <a:ext cx="5217459" cy="12192002"/>
          </a:xfrm>
          <a:prstGeom prst="homePlate">
            <a:avLst>
              <a:gd name="adj" fmla="val 23503"/>
            </a:avLst>
          </a:prstGeom>
          <a:solidFill>
            <a:schemeClr val="accent1">
              <a:alpha val="75000"/>
            </a:schemeClr>
          </a:solidFill>
          <a:ln cap="rnd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C88E3F-5788-4BC9-8D8A-E9FE9F108D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740" y="5479087"/>
            <a:ext cx="3994520" cy="1080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C8EEC6-DFB8-43FD-B873-423630C2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06" y="2471939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93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930" y="151926"/>
            <a:ext cx="2675229" cy="72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5200" y="-5443"/>
            <a:ext cx="8866800" cy="946800"/>
          </a:xfrm>
          <a:prstGeom prst="rect">
            <a:avLst/>
          </a:prstGeom>
          <a:solidFill>
            <a:schemeClr val="bg2"/>
          </a:solidFill>
        </p:spPr>
        <p:txBody>
          <a:bodyPr anchor="ctr" anchorCtr="1"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C417913-5326-4E7A-BD68-2B678085A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475" y="1635696"/>
            <a:ext cx="11322050" cy="486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19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D3D6-5ACA-1D56-7DB5-6DA7AE63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CB58E-44FC-C0ED-BD16-1E5FA0F99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931F-D676-6E6F-8536-B4FF7B9D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A9CE8-D385-7FAC-99D0-6CCD4995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AA033-6EDF-2BBF-05D1-FCC1777B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00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43C1-35C1-C0B2-6334-902CA801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E2EF6-E8D1-96A5-313C-066B41726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CC654-939E-D196-0FE8-427434C7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36959-91B6-C31B-CA98-F60DEDED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FDF0A-CEDD-914A-1550-E6692B2B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15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439E-8AA8-FEED-DECE-56DF9870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E7A6-230A-7140-EA5E-00D548509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5D7CA-4AAD-7EC1-DB2E-9FC6B7A47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9DAF2-68DC-0962-4222-2F785913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8DC11-AF03-137D-8640-BE45087A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D5702-EC59-F5F1-7F8A-28715BDC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04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AE64-9E60-AC5E-4A18-75924AA5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8DEB6-208B-2241-62E0-AF25B2827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389F6-66B3-F887-B7EA-A8CF2128E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EC79B-0048-80F2-3463-F9E4F9FFC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81875-663C-E142-047B-BB40C119C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792C6-8E2E-5963-CBE7-26FBBDF0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CD44-03EA-6775-23AD-C3E4EBA3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D6BB9-09D6-EAA5-73AF-9C7519DC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08F7-45C4-56ED-2460-77D6BAD4A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8146C-F0C1-4FF3-826E-AFAF05DF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B75CF-8303-8B39-149A-23C45C9D6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82F62-03A5-E82C-FC69-0E24C22D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50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F7226-7596-6F3E-6D02-4EBFBC7D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BD0EC-E355-463F-A9FD-9577AC51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7F7B2-410E-52B9-CD0C-CC743230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8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E666-9519-299F-D5D1-91605C12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7AEA6-E0F3-971D-7C49-497CA156B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7C732-C81C-4B84-FAFD-5B1AFBBC8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9F22-9F9D-4E01-48D8-28F4EF9F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445F-1894-0065-8664-91E71CE2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C5B79-162F-90CD-2D82-D14812A8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76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7B-1114-E871-1774-7E1B0ACE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5BF9-D591-808C-CA0F-2D24F4193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7BAA1-7813-C9E3-E272-9D94A76F0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68FB6-1B03-F2AF-E935-B29312BC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90042-7055-C87C-FC5D-B60AF5D3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279B5-3903-370E-AD1B-215C60CD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07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29ED62-5010-B74D-1EDE-81B198C3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42CBB-DB84-5DED-E1F6-A763BAAB7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DF32-EDCC-2E7E-834F-433E387B6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40D78-8911-0D26-DAF8-0EF1C51DC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AC2C1-0074-FDC3-0EF6-BEC43405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3iqCb6P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ksayer/5614813544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3iqCb6P" TargetMode="Externa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0.png"/><Relationship Id="rId21" Type="http://schemas.openxmlformats.org/officeDocument/2006/relationships/image" Target="../media/image16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jpeg"/><Relationship Id="rId19" Type="http://schemas.openxmlformats.org/officeDocument/2006/relationships/image" Target="../media/image166.png"/><Relationship Id="rId4" Type="http://schemas.openxmlformats.org/officeDocument/2006/relationships/image" Target="../media/image151.jpe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ksayer/5614813544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8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ksayer/5614813544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80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7"/>
    </mc:Choice>
    <mc:Fallback xmlns="">
      <p:transition spd="slow" advTm="125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60953B-3C13-8306-DB3A-1D6DED6F0326}"/>
              </a:ext>
            </a:extLst>
          </p:cNvPr>
          <p:cNvSpPr/>
          <p:nvPr/>
        </p:nvSpPr>
        <p:spPr>
          <a:xfrm>
            <a:off x="0" y="163175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Minimum requirements</a:t>
            </a:r>
            <a:endParaRPr lang="en-US" sz="66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948B98-FD57-394C-6851-D752CB71626E}"/>
              </a:ext>
            </a:extLst>
          </p:cNvPr>
          <p:cNvSpPr txBox="1"/>
          <p:nvPr/>
        </p:nvSpPr>
        <p:spPr>
          <a:xfrm>
            <a:off x="1980258" y="1690062"/>
            <a:ext cx="823148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Power BI pro licence</a:t>
            </a:r>
          </a:p>
          <a:p>
            <a:r>
              <a:rPr lang="en-GB" sz="4400"/>
              <a:t>Or </a:t>
            </a:r>
          </a:p>
          <a:p>
            <a:r>
              <a:rPr lang="en-GB" sz="4400"/>
              <a:t>Power BI Premium Per User licence</a:t>
            </a:r>
          </a:p>
          <a:p>
            <a:r>
              <a:rPr lang="en-GB" sz="4400"/>
              <a:t>Or </a:t>
            </a:r>
          </a:p>
          <a:p>
            <a:r>
              <a:rPr lang="en-GB" sz="4400"/>
              <a:t>Premium per capacity</a:t>
            </a:r>
          </a:p>
        </p:txBody>
      </p:sp>
    </p:spTree>
    <p:extLst>
      <p:ext uri="{BB962C8B-B14F-4D97-AF65-F5344CB8AC3E}">
        <p14:creationId xmlns:p14="http://schemas.microsoft.com/office/powerpoint/2010/main" val="33183390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0DD0A-E387-1A7A-FE55-8BE07D6518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05" y="1293018"/>
            <a:ext cx="11148635" cy="55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72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173142-1581-1645-5095-EF8E05925B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466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8D09B-D80D-AC2F-EEB4-8F7AB64716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775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CB82B-9982-6FC5-A7E1-290C0530D0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194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725D5-7D07-1BD2-F0F0-5C88A38D29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186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D6828-8D51-E916-9E91-F482603431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2" y="0"/>
            <a:ext cx="10938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493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F6B934-6D8D-8DDE-A8D6-AC33DAC59AE6}"/>
              </a:ext>
            </a:extLst>
          </p:cNvPr>
          <p:cNvSpPr/>
          <p:nvPr/>
        </p:nvSpPr>
        <p:spPr>
          <a:xfrm>
            <a:off x="2085062" y="2136338"/>
            <a:ext cx="802187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</a:t>
            </a:r>
            <a:b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Open the report called</a:t>
            </a:r>
          </a:p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IncrementalRefreshRpt.pbix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81988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E07A23-0937-65A1-9610-755DAEE4DB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218" y="601483"/>
            <a:ext cx="9232007" cy="62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980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397A2-9BB7-6CCD-9DD7-D4187E9D68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449" y="742950"/>
            <a:ext cx="9374552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31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DC725-446E-C7E0-49D6-7F9FEFCF07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60" y="0"/>
            <a:ext cx="10201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CF9DE-B9DC-0CE4-BD24-1F434AB95679}"/>
              </a:ext>
            </a:extLst>
          </p:cNvPr>
          <p:cNvSpPr/>
          <p:nvPr/>
        </p:nvSpPr>
        <p:spPr>
          <a:xfrm>
            <a:off x="2047713" y="332720"/>
            <a:ext cx="80965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Assumed knowledge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126F5-C44C-5CE0-FCA5-9E426DDC04F4}"/>
              </a:ext>
            </a:extLst>
          </p:cNvPr>
          <p:cNvSpPr txBox="1"/>
          <p:nvPr/>
        </p:nvSpPr>
        <p:spPr>
          <a:xfrm>
            <a:off x="0" y="2367171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How to do the following -: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Connect Data Flow to SQL server database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Connect Data Set to SQL server database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Connect Power BI Desktop to a Data Set</a:t>
            </a:r>
          </a:p>
        </p:txBody>
      </p:sp>
    </p:spTree>
    <p:extLst>
      <p:ext uri="{BB962C8B-B14F-4D97-AF65-F5344CB8AC3E}">
        <p14:creationId xmlns:p14="http://schemas.microsoft.com/office/powerpoint/2010/main" val="34443621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6A96D-1B3E-69ED-9383-5867FD1870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008" y="946156"/>
            <a:ext cx="6821957" cy="5911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C6AE4-8AD9-9864-FA65-20A3AE985805}"/>
              </a:ext>
            </a:extLst>
          </p:cNvPr>
          <p:cNvSpPr txBox="1"/>
          <p:nvPr/>
        </p:nvSpPr>
        <p:spPr>
          <a:xfrm>
            <a:off x="3048866" y="0"/>
            <a:ext cx="60942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ConfirmTotals.sql</a:t>
            </a:r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28161675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C551B-81F6-2F04-0EAB-D639BD8F6F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206" y="0"/>
            <a:ext cx="8585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698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B8D8D7-B5DF-4C25-0E7E-46C1F04F4744}"/>
              </a:ext>
            </a:extLst>
          </p:cNvPr>
          <p:cNvSpPr/>
          <p:nvPr/>
        </p:nvSpPr>
        <p:spPr>
          <a:xfrm>
            <a:off x="2371909" y="2967335"/>
            <a:ext cx="7448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Phew now ready to start !</a:t>
            </a:r>
          </a:p>
        </p:txBody>
      </p:sp>
    </p:spTree>
    <p:extLst>
      <p:ext uri="{BB962C8B-B14F-4D97-AF65-F5344CB8AC3E}">
        <p14:creationId xmlns:p14="http://schemas.microsoft.com/office/powerpoint/2010/main" val="12426146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1913187" y="0"/>
            <a:ext cx="83656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4 - </a:t>
            </a:r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UpdateFactTableDayByDay.sql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756045" y="858590"/>
            <a:ext cx="106799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3200" dirty="0"/>
          </a:p>
          <a:p>
            <a:r>
              <a:rPr lang="en-GB" sz="4800" dirty="0"/>
              <a:t>Find </a:t>
            </a:r>
            <a:r>
              <a:rPr lang="en-GB" sz="4800" b="1" dirty="0">
                <a:solidFill>
                  <a:srgbClr val="0070C0"/>
                </a:solidFill>
              </a:rPr>
              <a:t>Last </a:t>
            </a:r>
            <a:r>
              <a:rPr lang="en-GB" sz="4800" dirty="0"/>
              <a:t>date in dataset </a:t>
            </a:r>
            <a:r>
              <a:rPr lang="en-GB" sz="4800" b="1" dirty="0"/>
              <a:t>(</a:t>
            </a:r>
            <a:r>
              <a:rPr lang="en-GB" sz="4800" b="1" dirty="0" err="1"/>
              <a:t>eg</a:t>
            </a:r>
            <a:r>
              <a:rPr lang="en-GB" sz="4800" b="1" dirty="0"/>
              <a:t> 1</a:t>
            </a:r>
            <a:r>
              <a:rPr lang="en-GB" sz="4800" b="1" baseline="30000" dirty="0"/>
              <a:t>st</a:t>
            </a:r>
            <a:r>
              <a:rPr lang="en-GB" sz="4800" b="1" dirty="0"/>
              <a:t> Jan 2023)</a:t>
            </a:r>
          </a:p>
          <a:p>
            <a:r>
              <a:rPr lang="en-GB" sz="4800" dirty="0"/>
              <a:t>Insert single record for each Agent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CallDate</a:t>
            </a:r>
            <a:r>
              <a:rPr lang="en-GB" sz="4800" dirty="0"/>
              <a:t> =</a:t>
            </a:r>
            <a:r>
              <a:rPr lang="en-GB" sz="4800" b="1" dirty="0">
                <a:solidFill>
                  <a:srgbClr val="0070C0"/>
                </a:solidFill>
              </a:rPr>
              <a:t> Last </a:t>
            </a:r>
            <a:r>
              <a:rPr lang="en-GB" sz="4800" dirty="0"/>
              <a:t>date in dataset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CallsAnswered</a:t>
            </a:r>
            <a:r>
              <a:rPr lang="en-GB" sz="4800" dirty="0"/>
              <a:t> to 100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CallsFowarded</a:t>
            </a:r>
            <a:r>
              <a:rPr lang="en-GB" sz="4800" dirty="0"/>
              <a:t> to 100</a:t>
            </a:r>
          </a:p>
          <a:p>
            <a:r>
              <a:rPr lang="en-GB" sz="4800" dirty="0"/>
              <a:t>Set </a:t>
            </a:r>
            <a:r>
              <a:rPr lang="en-GB" sz="4800" dirty="0" err="1"/>
              <a:t>CallMissed</a:t>
            </a:r>
            <a:r>
              <a:rPr lang="en-GB" sz="4800" dirty="0"/>
              <a:t> to 100</a:t>
            </a:r>
          </a:p>
        </p:txBody>
      </p:sp>
    </p:spTree>
    <p:extLst>
      <p:ext uri="{BB962C8B-B14F-4D97-AF65-F5344CB8AC3E}">
        <p14:creationId xmlns:p14="http://schemas.microsoft.com/office/powerpoint/2010/main" val="27545733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6D211-E34F-3C4D-F2BF-5E1D778BCC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6225" y="796223"/>
            <a:ext cx="8949097" cy="60617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365D1A-FE43-F385-527E-85048935B630}"/>
              </a:ext>
            </a:extLst>
          </p:cNvPr>
          <p:cNvSpPr/>
          <p:nvPr/>
        </p:nvSpPr>
        <p:spPr>
          <a:xfrm>
            <a:off x="1913187" y="0"/>
            <a:ext cx="83656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4 - </a:t>
            </a:r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UpdateFactTableDayByDay.sql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34178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068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8E2D06-C155-DC6B-2D61-01990FE944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731"/>
            <a:ext cx="12192000" cy="629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92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100132"/>
              <a:gd name="adj3" fmla="val 52857"/>
              <a:gd name="adj4" fmla="val 149223"/>
              <a:gd name="adj5" fmla="val -61371"/>
              <a:gd name="adj6" fmla="val 179283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inserted into here.</a:t>
            </a:r>
          </a:p>
        </p:txBody>
      </p:sp>
    </p:spTree>
    <p:extLst>
      <p:ext uri="{BB962C8B-B14F-4D97-AF65-F5344CB8AC3E}">
        <p14:creationId xmlns:p14="http://schemas.microsoft.com/office/powerpoint/2010/main" val="23148550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827602" y="0"/>
            <a:ext cx="10536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5 - </a:t>
            </a:r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UpdateFactTableLatestDateCallFigures.sql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841772" y="1272927"/>
            <a:ext cx="1050845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2800" dirty="0"/>
          </a:p>
          <a:p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last</a:t>
            </a:r>
            <a:r>
              <a:rPr lang="en-GB" sz="4400" dirty="0"/>
              <a:t> date in dataset </a:t>
            </a:r>
            <a:r>
              <a:rPr lang="en-GB" sz="4400" b="1" dirty="0"/>
              <a:t>(</a:t>
            </a:r>
            <a:r>
              <a:rPr lang="en-GB" sz="4400" b="1" dirty="0" err="1"/>
              <a:t>eg</a:t>
            </a:r>
            <a:r>
              <a:rPr lang="en-GB" sz="4400" b="1" dirty="0"/>
              <a:t> 1</a:t>
            </a:r>
            <a:r>
              <a:rPr lang="en-GB" sz="4400" b="1" baseline="30000" dirty="0"/>
              <a:t>st</a:t>
            </a:r>
            <a:r>
              <a:rPr lang="en-GB" sz="4400" b="1" dirty="0"/>
              <a:t> Jan 2023)</a:t>
            </a:r>
            <a:endParaRPr lang="en-GB" sz="4400" dirty="0"/>
          </a:p>
          <a:p>
            <a:r>
              <a:rPr lang="en-GB" sz="4400" dirty="0"/>
              <a:t>Update values for the records of each Agent</a:t>
            </a:r>
          </a:p>
          <a:p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Last </a:t>
            </a:r>
            <a:r>
              <a:rPr lang="en-GB" sz="4400" dirty="0"/>
              <a:t>date in dataset</a:t>
            </a:r>
          </a:p>
          <a:p>
            <a:r>
              <a:rPr lang="en-GB" sz="4400" dirty="0"/>
              <a:t>Update </a:t>
            </a:r>
            <a:r>
              <a:rPr lang="en-GB" sz="4400" dirty="0" err="1"/>
              <a:t>CallsAnswered</a:t>
            </a:r>
            <a:r>
              <a:rPr lang="en-GB" sz="4400" dirty="0"/>
              <a:t> </a:t>
            </a:r>
            <a:r>
              <a:rPr lang="en-GB" sz="4400" b="1" dirty="0">
                <a:solidFill>
                  <a:srgbClr val="7030A0"/>
                </a:solidFill>
              </a:rPr>
              <a:t>Add 5</a:t>
            </a:r>
          </a:p>
          <a:p>
            <a:r>
              <a:rPr lang="en-GB" sz="4400" dirty="0"/>
              <a:t>Update </a:t>
            </a:r>
            <a:r>
              <a:rPr lang="en-GB" sz="4400" dirty="0" err="1"/>
              <a:t>CallsFowarded</a:t>
            </a:r>
            <a:r>
              <a:rPr lang="en-GB" sz="4400" dirty="0"/>
              <a:t> </a:t>
            </a:r>
            <a:r>
              <a:rPr lang="en-GB" sz="4400" b="1" dirty="0">
                <a:solidFill>
                  <a:srgbClr val="7030A0"/>
                </a:solidFill>
              </a:rPr>
              <a:t>Add 5</a:t>
            </a:r>
          </a:p>
          <a:p>
            <a:r>
              <a:rPr lang="en-GB" sz="4400" dirty="0"/>
              <a:t>Update </a:t>
            </a:r>
            <a:r>
              <a:rPr lang="en-GB" sz="4400" dirty="0" err="1"/>
              <a:t>CallMissed</a:t>
            </a:r>
            <a:r>
              <a:rPr lang="en-GB" sz="4400" dirty="0"/>
              <a:t> to </a:t>
            </a:r>
            <a:r>
              <a:rPr lang="en-GB" sz="4400" b="1" dirty="0">
                <a:solidFill>
                  <a:srgbClr val="C00000"/>
                </a:solidFill>
              </a:rPr>
              <a:t>Minus 5</a:t>
            </a:r>
          </a:p>
        </p:txBody>
      </p:sp>
    </p:spTree>
    <p:extLst>
      <p:ext uri="{BB962C8B-B14F-4D97-AF65-F5344CB8AC3E}">
        <p14:creationId xmlns:p14="http://schemas.microsoft.com/office/powerpoint/2010/main" val="27521521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EBCD743-025A-984A-3BD6-9486CF75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017" y="9454"/>
            <a:ext cx="5392957" cy="5392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85561-B99C-2105-30AE-43C06FB456A3}"/>
              </a:ext>
            </a:extLst>
          </p:cNvPr>
          <p:cNvSpPr txBox="1"/>
          <p:nvPr/>
        </p:nvSpPr>
        <p:spPr>
          <a:xfrm>
            <a:off x="1" y="5175023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600">
                <a:latin typeface="Comic Sans MS" panose="030F0702030302020204" pitchFamily="66" charset="0"/>
                <a:ea typeface="Verdana" panose="020B0604030504040204" pitchFamily="34" charset="0"/>
                <a:hlinkClick r:id="rId4"/>
              </a:rPr>
              <a:t>bit.ly/3iqCb6P</a:t>
            </a:r>
            <a:endParaRPr lang="en-GB" sz="9600"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2856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6A56A-13AB-4896-9364-262E31CB7F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9406"/>
            <a:ext cx="12192000" cy="6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748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100132"/>
              <a:gd name="adj3" fmla="val 52857"/>
              <a:gd name="adj4" fmla="val 149223"/>
              <a:gd name="adj5" fmla="val -60895"/>
              <a:gd name="adj6" fmla="val 180516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update in here.</a:t>
            </a:r>
          </a:p>
        </p:txBody>
      </p:sp>
    </p:spTree>
    <p:extLst>
      <p:ext uri="{BB962C8B-B14F-4D97-AF65-F5344CB8AC3E}">
        <p14:creationId xmlns:p14="http://schemas.microsoft.com/office/powerpoint/2010/main" val="34278075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725522" y="0"/>
            <a:ext cx="107409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6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UpdateFactTableDeleteEarliestDateCallFigures.sql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946546" y="2223045"/>
            <a:ext cx="1029890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2800" dirty="0"/>
          </a:p>
          <a:p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Last</a:t>
            </a:r>
            <a:r>
              <a:rPr lang="en-GB" sz="4400" b="1" dirty="0"/>
              <a:t> </a:t>
            </a:r>
            <a:r>
              <a:rPr lang="en-GB" sz="4400" dirty="0"/>
              <a:t>date in dataset </a:t>
            </a:r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2023)</a:t>
            </a:r>
            <a:endParaRPr lang="en-GB" sz="4400" dirty="0"/>
          </a:p>
          <a:p>
            <a:r>
              <a:rPr lang="en-GB" sz="4400" dirty="0"/>
              <a:t>Delete all records </a:t>
            </a:r>
          </a:p>
          <a:p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Last</a:t>
            </a:r>
            <a:r>
              <a:rPr lang="en-GB" sz="4400" dirty="0"/>
              <a:t> date in dataset</a:t>
            </a:r>
          </a:p>
          <a:p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143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258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836C77-F497-87B0-5EC0-46B0355AEE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9469"/>
            <a:ext cx="12192000" cy="62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717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100132"/>
              <a:gd name="adj3" fmla="val 52857"/>
              <a:gd name="adj4" fmla="val 149223"/>
              <a:gd name="adj5" fmla="val -60895"/>
              <a:gd name="adj6" fmla="val 180516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deleted from here.</a:t>
            </a:r>
          </a:p>
        </p:txBody>
      </p:sp>
    </p:spTree>
    <p:extLst>
      <p:ext uri="{BB962C8B-B14F-4D97-AF65-F5344CB8AC3E}">
        <p14:creationId xmlns:p14="http://schemas.microsoft.com/office/powerpoint/2010/main" val="22815250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7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DeleteLastRecordFactTableCallFigures.sql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1497209" y="2065883"/>
            <a:ext cx="91975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endParaRPr lang="en-GB" sz="2800" dirty="0"/>
          </a:p>
          <a:p>
            <a:r>
              <a:rPr lang="en-GB" sz="4400" dirty="0"/>
              <a:t>Delete all records </a:t>
            </a:r>
          </a:p>
          <a:p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First</a:t>
            </a:r>
            <a:r>
              <a:rPr lang="en-GB" sz="4400" dirty="0"/>
              <a:t> date in dataset</a:t>
            </a:r>
          </a:p>
          <a:p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2021)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347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950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B57DA-546A-A1C7-68EB-CFA3E5B683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600"/>
            <a:ext cx="12192000" cy="62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04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-1560"/>
              <a:gd name="adj3" fmla="val 54319"/>
              <a:gd name="adj4" fmla="val -24461"/>
              <a:gd name="adj5" fmla="val -64304"/>
              <a:gd name="adj6" fmla="val -72868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deleted from here.</a:t>
            </a:r>
          </a:p>
        </p:txBody>
      </p:sp>
    </p:spTree>
    <p:extLst>
      <p:ext uri="{BB962C8B-B14F-4D97-AF65-F5344CB8AC3E}">
        <p14:creationId xmlns:p14="http://schemas.microsoft.com/office/powerpoint/2010/main" val="294095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letter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2D9C491F-A7A2-A33D-2E4A-B241C70A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87091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8452485" y="2541748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1297304" y="2541748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4091940" y="4523488"/>
            <a:ext cx="3800475" cy="1466690"/>
          </a:xfrm>
          <a:prstGeom prst="borderCallout2">
            <a:avLst>
              <a:gd name="adj1" fmla="val 53332"/>
              <a:gd name="adj2" fmla="val -1560"/>
              <a:gd name="adj3" fmla="val 54319"/>
              <a:gd name="adj4" fmla="val -24461"/>
              <a:gd name="adj5" fmla="val -62356"/>
              <a:gd name="adj6" fmla="val -73056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data was (</a:t>
            </a:r>
            <a:r>
              <a:rPr lang="en-GB" sz="3200" b="1" dirty="0">
                <a:solidFill>
                  <a:srgbClr val="FF0000"/>
                </a:solidFill>
              </a:rPr>
              <a:t>not</a:t>
            </a:r>
            <a:r>
              <a:rPr lang="en-GB" sz="3200" dirty="0"/>
              <a:t>) deleted from here.</a:t>
            </a:r>
          </a:p>
        </p:txBody>
      </p:sp>
    </p:spTree>
    <p:extLst>
      <p:ext uri="{BB962C8B-B14F-4D97-AF65-F5344CB8AC3E}">
        <p14:creationId xmlns:p14="http://schemas.microsoft.com/office/powerpoint/2010/main" val="3994534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232F11-6658-3B6F-0619-52629ED7E58C}"/>
              </a:ext>
            </a:extLst>
          </p:cNvPr>
          <p:cNvGrpSpPr/>
          <p:nvPr/>
        </p:nvGrpSpPr>
        <p:grpSpPr>
          <a:xfrm>
            <a:off x="1263266" y="3429000"/>
            <a:ext cx="9665467" cy="1092200"/>
            <a:chOff x="1297304" y="2541748"/>
            <a:chExt cx="9665467" cy="1092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EA4DEF-9904-7755-8CF4-D7931B240C85}"/>
                </a:ext>
              </a:extLst>
            </p:cNvPr>
            <p:cNvSpPr/>
            <p:nvPr/>
          </p:nvSpPr>
          <p:spPr>
            <a:xfrm>
              <a:off x="8452485" y="2541748"/>
              <a:ext cx="2510286" cy="1092200"/>
            </a:xfrm>
            <a:prstGeom prst="rect">
              <a:avLst/>
            </a:prstGeom>
            <a:solidFill>
              <a:srgbClr val="22492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Incrementally refreshed 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F28297-5621-CE9B-114C-22CF60C3E86E}"/>
                </a:ext>
              </a:extLst>
            </p:cNvPr>
            <p:cNvSpPr/>
            <p:nvPr/>
          </p:nvSpPr>
          <p:spPr>
            <a:xfrm>
              <a:off x="1297304" y="2541748"/>
              <a:ext cx="7155179" cy="1092200"/>
            </a:xfrm>
            <a:prstGeom prst="rect">
              <a:avLst/>
            </a:prstGeom>
            <a:solidFill>
              <a:srgbClr val="C38E6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0" dirty="0">
                  <a:solidFill>
                    <a:schemeClr val="tx1"/>
                  </a:solidFill>
                </a:rPr>
                <a:t>Archived Data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D8C8089B-B01C-532C-E873-38EF51BC991C}"/>
              </a:ext>
            </a:extLst>
          </p:cNvPr>
          <p:cNvSpPr/>
          <p:nvPr/>
        </p:nvSpPr>
        <p:spPr>
          <a:xfrm>
            <a:off x="8418445" y="1498418"/>
            <a:ext cx="3621881" cy="1301932"/>
          </a:xfrm>
          <a:prstGeom prst="borderCallout2">
            <a:avLst>
              <a:gd name="adj1" fmla="val 101163"/>
              <a:gd name="adj2" fmla="val 49023"/>
              <a:gd name="adj3" fmla="val 121540"/>
              <a:gd name="adj4" fmla="val 47350"/>
              <a:gd name="adj5" fmla="val 149924"/>
              <a:gd name="adj6" fmla="val 44573"/>
            </a:avLst>
          </a:prstGeom>
          <a:solidFill>
            <a:srgbClr val="22492C"/>
          </a:solidFill>
          <a:ln w="1016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This data will be reloaded each time the refresh is run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8EE45E2E-A89B-7538-D507-84D265E35EAB}"/>
              </a:ext>
            </a:extLst>
          </p:cNvPr>
          <p:cNvSpPr/>
          <p:nvPr/>
        </p:nvSpPr>
        <p:spPr>
          <a:xfrm>
            <a:off x="2634388" y="5288973"/>
            <a:ext cx="4524948" cy="1281975"/>
          </a:xfrm>
          <a:prstGeom prst="borderCallout2">
            <a:avLst>
              <a:gd name="adj1" fmla="val -347"/>
              <a:gd name="adj2" fmla="val 49220"/>
              <a:gd name="adj3" fmla="val -53887"/>
              <a:gd name="adj4" fmla="val 55114"/>
              <a:gd name="adj5" fmla="val -97084"/>
              <a:gd name="adj6" fmla="val 59925"/>
            </a:avLst>
          </a:prstGeom>
          <a:solidFill>
            <a:srgbClr val="C38E6F"/>
          </a:solidFill>
          <a:ln w="1016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This data will not be refreshed when increment refresh runs.</a:t>
            </a:r>
          </a:p>
        </p:txBody>
      </p:sp>
    </p:spTree>
    <p:extLst>
      <p:ext uri="{BB962C8B-B14F-4D97-AF65-F5344CB8AC3E}">
        <p14:creationId xmlns:p14="http://schemas.microsoft.com/office/powerpoint/2010/main" val="37091588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urtle walking on grass&#10;&#10;Description automatically generated with low confidence">
            <a:extLst>
              <a:ext uri="{FF2B5EF4-FFF2-40B4-BE49-F238E27FC236}">
                <a16:creationId xmlns:a16="http://schemas.microsoft.com/office/drawing/2014/main" id="{8119B6F5-1F0B-71D0-3960-04C71C78A9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901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mall animal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D16A88B1-0EF7-1711-E7FE-3952BC6D9A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616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8A94D80-2332-945F-599A-822B6A0605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8447"/>
            <a:ext cx="12192000" cy="6341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014878-CF6A-DA73-2562-D45104E6804D}"/>
              </a:ext>
            </a:extLst>
          </p:cNvPr>
          <p:cNvSpPr/>
          <p:nvPr/>
        </p:nvSpPr>
        <p:spPr>
          <a:xfrm>
            <a:off x="6978370" y="1969926"/>
            <a:ext cx="4232953" cy="65754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26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00222 0.5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75CBC-29D0-0D54-F6C1-D3BB58F2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2" y="871538"/>
            <a:ext cx="11612356" cy="55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266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8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UpdateFactTableSetAdjustedDateToCallDate.sql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2693191" y="2198994"/>
            <a:ext cx="68056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Set </a:t>
            </a:r>
            <a:r>
              <a:rPr lang="en-GB" sz="4400" dirty="0" err="1"/>
              <a:t>AdjustedDate</a:t>
            </a:r>
            <a:r>
              <a:rPr lang="en-GB" sz="4400" dirty="0"/>
              <a:t> = Call Date</a:t>
            </a:r>
          </a:p>
          <a:p>
            <a:pPr algn="ctr"/>
            <a:endParaRPr lang="en-GB" sz="2800" dirty="0"/>
          </a:p>
          <a:p>
            <a:pPr algn="ctr"/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578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EAB9B-C854-A184-FCEF-E87BC659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0" y="443285"/>
            <a:ext cx="11047619" cy="5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238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6FC94-C321-1E28-8C7C-55C971A6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0" y="507207"/>
            <a:ext cx="11585379" cy="596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299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51F8D-8AD7-5AD9-C8A9-9EA899CF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000" y="295666"/>
            <a:ext cx="8000000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69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brick wall&#10;&#10;Description automatically generated with medium confidence">
            <a:extLst>
              <a:ext uri="{FF2B5EF4-FFF2-40B4-BE49-F238E27FC236}">
                <a16:creationId xmlns:a16="http://schemas.microsoft.com/office/drawing/2014/main" id="{17B7948F-DE52-1FD1-32E3-7964CA20D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B91AE-C840-1880-88F3-DAAF3CB75DB7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www.flickr.com/photos/ksayer/56148135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584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9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UpdateFactTableLatestDateCallFigures.sql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517920" y="1550332"/>
            <a:ext cx="1115615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  <a:r>
              <a:rPr lang="en-GB" sz="4400" dirty="0"/>
              <a:t>in dataset </a:t>
            </a:r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2021)</a:t>
            </a:r>
            <a:endParaRPr lang="en-GB" sz="4400" dirty="0"/>
          </a:p>
          <a:p>
            <a:pPr algn="ctr"/>
            <a:r>
              <a:rPr lang="en-GB" sz="4400" dirty="0"/>
              <a:t>Update values of calls for records </a:t>
            </a:r>
          </a:p>
          <a:p>
            <a:pPr algn="ctr"/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GB" sz="4400" dirty="0"/>
              <a:t>Update </a:t>
            </a:r>
            <a:r>
              <a:rPr lang="en-GB" sz="4400" dirty="0" err="1"/>
              <a:t>AdjustedDate</a:t>
            </a:r>
            <a:r>
              <a:rPr lang="en-GB" sz="4400" dirty="0"/>
              <a:t> = </a:t>
            </a:r>
            <a:r>
              <a:rPr lang="en-GB" sz="4400" b="1" dirty="0" err="1">
                <a:solidFill>
                  <a:srgbClr val="7030A0"/>
                </a:solidFill>
              </a:rPr>
              <a:t>CurrentDateTime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899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141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6A56A-13AB-4896-9364-262E31CB7F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9406"/>
            <a:ext cx="12192000" cy="6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814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is hand on his head looking confused">
            <a:extLst>
              <a:ext uri="{FF2B5EF4-FFF2-40B4-BE49-F238E27FC236}">
                <a16:creationId xmlns:a16="http://schemas.microsoft.com/office/drawing/2014/main" id="{915FAB0F-2D7A-CE40-0486-7B5B0E6CEB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52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895D981-FA0B-91BD-26B3-ABDD44877794}"/>
              </a:ext>
            </a:extLst>
          </p:cNvPr>
          <p:cNvGrpSpPr/>
          <p:nvPr/>
        </p:nvGrpSpPr>
        <p:grpSpPr>
          <a:xfrm>
            <a:off x="1344217" y="3370423"/>
            <a:ext cx="9665467" cy="1092200"/>
            <a:chOff x="1297304" y="2541748"/>
            <a:chExt cx="9665467" cy="1092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EA4DEF-9904-7755-8CF4-D7931B240C85}"/>
                </a:ext>
              </a:extLst>
            </p:cNvPr>
            <p:cNvSpPr/>
            <p:nvPr/>
          </p:nvSpPr>
          <p:spPr>
            <a:xfrm>
              <a:off x="8452485" y="2541748"/>
              <a:ext cx="2510286" cy="1092200"/>
            </a:xfrm>
            <a:prstGeom prst="rect">
              <a:avLst/>
            </a:prstGeom>
            <a:solidFill>
              <a:srgbClr val="22492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/>
                <a:t>Incrementally refreshed 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F28297-5621-CE9B-114C-22CF60C3E86E}"/>
                </a:ext>
              </a:extLst>
            </p:cNvPr>
            <p:cNvSpPr/>
            <p:nvPr/>
          </p:nvSpPr>
          <p:spPr>
            <a:xfrm>
              <a:off x="1297304" y="2541748"/>
              <a:ext cx="7155179" cy="1092200"/>
            </a:xfrm>
            <a:prstGeom prst="rect">
              <a:avLst/>
            </a:prstGeom>
            <a:solidFill>
              <a:srgbClr val="C38E6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0" dirty="0">
                  <a:solidFill>
                    <a:schemeClr val="tx1"/>
                  </a:solidFill>
                </a:rPr>
                <a:t>Archived Data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1568638" y="287052"/>
            <a:ext cx="9216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The incremental Data Set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993E4C37-BF15-B5BC-B8CA-3CDD51799D44}"/>
              </a:ext>
            </a:extLst>
          </p:cNvPr>
          <p:cNvSpPr/>
          <p:nvPr/>
        </p:nvSpPr>
        <p:spPr>
          <a:xfrm>
            <a:off x="2775108" y="1496991"/>
            <a:ext cx="3800475" cy="1466690"/>
          </a:xfrm>
          <a:prstGeom prst="borderCallout2">
            <a:avLst>
              <a:gd name="adj1" fmla="val 53332"/>
              <a:gd name="adj2" fmla="val -1560"/>
              <a:gd name="adj3" fmla="val 54319"/>
              <a:gd name="adj4" fmla="val -24461"/>
              <a:gd name="adj5" fmla="val 129223"/>
              <a:gd name="adj6" fmla="val -36653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</a:t>
            </a:r>
            <a:r>
              <a:rPr lang="en-GB" sz="3200" b="1" dirty="0"/>
              <a:t> </a:t>
            </a:r>
            <a:r>
              <a:rPr lang="en-GB" sz="3200" b="1" dirty="0" err="1"/>
              <a:t>CallDate</a:t>
            </a:r>
            <a:r>
              <a:rPr lang="en-GB" sz="3200" b="1" dirty="0"/>
              <a:t> </a:t>
            </a:r>
            <a:r>
              <a:rPr lang="en-GB" sz="3200" dirty="0"/>
              <a:t>of record is here.</a:t>
            </a:r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C1299CB7-4E34-86BC-618B-B944E2C07612}"/>
              </a:ext>
            </a:extLst>
          </p:cNvPr>
          <p:cNvSpPr/>
          <p:nvPr/>
        </p:nvSpPr>
        <p:spPr>
          <a:xfrm>
            <a:off x="5813583" y="5104258"/>
            <a:ext cx="3800475" cy="1466690"/>
          </a:xfrm>
          <a:prstGeom prst="borderCallout2">
            <a:avLst>
              <a:gd name="adj1" fmla="val 49760"/>
              <a:gd name="adj2" fmla="val 99944"/>
              <a:gd name="adj3" fmla="val 49935"/>
              <a:gd name="adj4" fmla="val 124787"/>
              <a:gd name="adj5" fmla="val -43685"/>
              <a:gd name="adj6" fmla="val 136405"/>
            </a:avLst>
          </a:prstGeom>
          <a:ln w="101600">
            <a:headEnd type="none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</a:t>
            </a:r>
            <a:r>
              <a:rPr lang="en-GB" sz="3200" b="1" dirty="0" err="1"/>
              <a:t>AdjustedDate</a:t>
            </a:r>
            <a:r>
              <a:rPr lang="en-GB" sz="3200" b="1" dirty="0"/>
              <a:t> </a:t>
            </a:r>
            <a:r>
              <a:rPr lang="en-GB" sz="3200" dirty="0"/>
              <a:t>of record is here.</a:t>
            </a:r>
          </a:p>
        </p:txBody>
      </p:sp>
    </p:spTree>
    <p:extLst>
      <p:ext uri="{BB962C8B-B14F-4D97-AF65-F5344CB8AC3E}">
        <p14:creationId xmlns:p14="http://schemas.microsoft.com/office/powerpoint/2010/main" val="11940488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D72745-93E9-D6AB-5979-5F5BC0E3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334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background pattern&#10;&#10;Description automatically generated">
            <a:extLst>
              <a:ext uri="{FF2B5EF4-FFF2-40B4-BE49-F238E27FC236}">
                <a16:creationId xmlns:a16="http://schemas.microsoft.com/office/drawing/2014/main" id="{A52536A3-1E83-048D-43B4-9CF5D9DCE4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0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10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AddIsDeletedColumn.sql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1774030" y="2213282"/>
            <a:ext cx="864393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Add column ‘</a:t>
            </a:r>
            <a:r>
              <a:rPr lang="en-GB" sz="4400" dirty="0" err="1"/>
              <a:t>IsDeleted</a:t>
            </a:r>
            <a:r>
              <a:rPr lang="en-GB" sz="4400" dirty="0"/>
              <a:t>’ to </a:t>
            </a:r>
            <a:r>
              <a:rPr lang="en-GB" sz="4400" dirty="0" err="1"/>
              <a:t>FactTable</a:t>
            </a:r>
            <a:br>
              <a:rPr lang="en-GB" sz="4400" dirty="0"/>
            </a:br>
            <a:r>
              <a:rPr lang="en-GB" sz="4400" dirty="0"/>
              <a:t>Set value of ‘</a:t>
            </a:r>
            <a:r>
              <a:rPr lang="en-GB" sz="4400" dirty="0" err="1"/>
              <a:t>IsDeleted</a:t>
            </a:r>
            <a:r>
              <a:rPr lang="en-GB" sz="4400" dirty="0"/>
              <a:t>’ to FALSE</a:t>
            </a:r>
          </a:p>
          <a:p>
            <a:pPr algn="ctr"/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416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BA5FB-19CF-9628-3051-939C7050CB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94" y="1357806"/>
            <a:ext cx="11247150" cy="538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04917-DBE9-1669-249F-A0DF5178278D}"/>
              </a:ext>
            </a:extLst>
          </p:cNvPr>
          <p:cNvSpPr txBox="1"/>
          <p:nvPr/>
        </p:nvSpPr>
        <p:spPr>
          <a:xfrm>
            <a:off x="532894" y="0"/>
            <a:ext cx="11126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0070C0"/>
                </a:solidFill>
              </a:rPr>
              <a:t>In the Data Flow</a:t>
            </a: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Add filter to ‘</a:t>
            </a:r>
            <a:r>
              <a:rPr lang="en-GB" sz="4400" b="1" dirty="0" err="1">
                <a:solidFill>
                  <a:srgbClr val="0070C0"/>
                </a:solidFill>
              </a:rPr>
              <a:t>IsDeleted</a:t>
            </a:r>
            <a:r>
              <a:rPr lang="en-GB" sz="4400" b="1" dirty="0">
                <a:solidFill>
                  <a:srgbClr val="0070C0"/>
                </a:solidFill>
              </a:rPr>
              <a:t>’ column</a:t>
            </a:r>
          </a:p>
        </p:txBody>
      </p:sp>
    </p:spTree>
    <p:extLst>
      <p:ext uri="{BB962C8B-B14F-4D97-AF65-F5344CB8AC3E}">
        <p14:creationId xmlns:p14="http://schemas.microsoft.com/office/powerpoint/2010/main" val="10179701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EFCF7-2B8F-8421-FF13-1519DD62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34" y="1380450"/>
            <a:ext cx="10986945" cy="5422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83855-7173-DB4E-086D-2D82DCBE5549}"/>
              </a:ext>
            </a:extLst>
          </p:cNvPr>
          <p:cNvSpPr txBox="1"/>
          <p:nvPr/>
        </p:nvSpPr>
        <p:spPr>
          <a:xfrm>
            <a:off x="3186886" y="140686"/>
            <a:ext cx="6282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Set filter to FALSE</a:t>
            </a:r>
          </a:p>
        </p:txBody>
      </p:sp>
    </p:spTree>
    <p:extLst>
      <p:ext uri="{BB962C8B-B14F-4D97-AF65-F5344CB8AC3E}">
        <p14:creationId xmlns:p14="http://schemas.microsoft.com/office/powerpoint/2010/main" val="2897386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E916D046-7318-629F-7ACD-C2AA096ECC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89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E9DC84-35BB-154B-D892-5A5F6FD1213D}"/>
              </a:ext>
            </a:extLst>
          </p:cNvPr>
          <p:cNvSpPr txBox="1"/>
          <p:nvPr/>
        </p:nvSpPr>
        <p:spPr>
          <a:xfrm>
            <a:off x="532894" y="0"/>
            <a:ext cx="11126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0070C0"/>
                </a:solidFill>
              </a:rPr>
              <a:t>In the Data Set</a:t>
            </a: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Add filter to ‘</a:t>
            </a:r>
            <a:r>
              <a:rPr lang="en-GB" sz="4400" b="1" dirty="0" err="1">
                <a:solidFill>
                  <a:srgbClr val="0070C0"/>
                </a:solidFill>
              </a:rPr>
              <a:t>IsDeleted</a:t>
            </a:r>
            <a:r>
              <a:rPr lang="en-GB" sz="4400" b="1" dirty="0">
                <a:solidFill>
                  <a:srgbClr val="0070C0"/>
                </a:solidFill>
              </a:rPr>
              <a:t>’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3E31D-F9E0-1B72-6B98-F5FAE65257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867"/>
            <a:ext cx="12192000" cy="65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80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283855-7173-DB4E-086D-2D82DCBE5549}"/>
              </a:ext>
            </a:extLst>
          </p:cNvPr>
          <p:cNvSpPr txBox="1"/>
          <p:nvPr/>
        </p:nvSpPr>
        <p:spPr>
          <a:xfrm>
            <a:off x="3186886" y="140686"/>
            <a:ext cx="6282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0070C0"/>
                </a:solidFill>
              </a:rPr>
              <a:t>Set filter to FALSE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37B73-9BD4-ABAA-3DB9-1A5759B3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5" y="1593056"/>
            <a:ext cx="12043990" cy="52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77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47D382-644F-457F-1BDE-36EA4BD524F8}"/>
              </a:ext>
            </a:extLst>
          </p:cNvPr>
          <p:cNvSpPr/>
          <p:nvPr/>
        </p:nvSpPr>
        <p:spPr>
          <a:xfrm>
            <a:off x="0" y="0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11 –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SoftDeleteLastRecord.sql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9A1-A158-0B91-3B8E-FF5AA609EDA4}"/>
              </a:ext>
            </a:extLst>
          </p:cNvPr>
          <p:cNvSpPr txBox="1"/>
          <p:nvPr/>
        </p:nvSpPr>
        <p:spPr>
          <a:xfrm>
            <a:off x="610789" y="1706076"/>
            <a:ext cx="10970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Pseudo code</a:t>
            </a:r>
          </a:p>
          <a:p>
            <a:pPr algn="ctr"/>
            <a:endParaRPr lang="en-GB" sz="2800" dirty="0"/>
          </a:p>
          <a:p>
            <a:pPr algn="ctr"/>
            <a:r>
              <a:rPr lang="en-GB" sz="4400" dirty="0"/>
              <a:t>Find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  <a:r>
              <a:rPr lang="en-GB" sz="4400" dirty="0"/>
              <a:t>in dataset </a:t>
            </a:r>
            <a:r>
              <a:rPr lang="en-GB" sz="4400" b="1" dirty="0"/>
              <a:t>(e.g. 1</a:t>
            </a:r>
            <a:r>
              <a:rPr lang="en-GB" sz="4400" b="1" baseline="30000" dirty="0"/>
              <a:t>st</a:t>
            </a:r>
            <a:r>
              <a:rPr lang="en-GB" sz="4400" b="1" dirty="0"/>
              <a:t> Jan 2021)</a:t>
            </a:r>
            <a:endParaRPr lang="en-GB" sz="4400" dirty="0"/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Update</a:t>
            </a:r>
            <a:r>
              <a:rPr lang="en-GB" sz="4400" dirty="0"/>
              <a:t> values of calls for records </a:t>
            </a:r>
          </a:p>
          <a:p>
            <a:pPr algn="ctr"/>
            <a:r>
              <a:rPr lang="en-GB" sz="4400" b="1" dirty="0"/>
              <a:t>WHERE</a:t>
            </a:r>
            <a:r>
              <a:rPr lang="en-GB" sz="4400" dirty="0"/>
              <a:t> </a:t>
            </a:r>
            <a:r>
              <a:rPr lang="en-GB" sz="4400" dirty="0" err="1"/>
              <a:t>CallDate</a:t>
            </a:r>
            <a:r>
              <a:rPr lang="en-GB" sz="4400" dirty="0"/>
              <a:t> = </a:t>
            </a:r>
            <a:r>
              <a:rPr lang="en-GB" sz="4400" b="1" dirty="0">
                <a:solidFill>
                  <a:srgbClr val="0070C0"/>
                </a:solidFill>
              </a:rPr>
              <a:t>First </a:t>
            </a:r>
            <a:r>
              <a:rPr lang="en-GB" sz="4400" b="1" dirty="0" err="1">
                <a:solidFill>
                  <a:srgbClr val="0070C0"/>
                </a:solidFill>
              </a:rPr>
              <a:t>CallDate</a:t>
            </a:r>
            <a:r>
              <a:rPr lang="en-GB" sz="44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Update</a:t>
            </a:r>
            <a:r>
              <a:rPr lang="en-GB" sz="4400" dirty="0"/>
              <a:t> </a:t>
            </a:r>
            <a:r>
              <a:rPr lang="en-GB" sz="4400" dirty="0" err="1"/>
              <a:t>AdjustedDate</a:t>
            </a:r>
            <a:r>
              <a:rPr lang="en-GB" sz="4400" dirty="0"/>
              <a:t> = </a:t>
            </a:r>
            <a:r>
              <a:rPr lang="en-GB" sz="4400" b="1" dirty="0" err="1">
                <a:solidFill>
                  <a:srgbClr val="7030A0"/>
                </a:solidFill>
              </a:rPr>
              <a:t>CurrentDateTime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r>
              <a:rPr lang="en-GB" sz="4400" b="1" dirty="0">
                <a:solidFill>
                  <a:srgbClr val="0070C0"/>
                </a:solidFill>
              </a:rPr>
              <a:t>Update</a:t>
            </a:r>
            <a:r>
              <a:rPr lang="en-GB" sz="4400" dirty="0"/>
              <a:t> </a:t>
            </a:r>
            <a:r>
              <a:rPr lang="en-GB" sz="4400" dirty="0" err="1"/>
              <a:t>IsDeleted</a:t>
            </a:r>
            <a:r>
              <a:rPr lang="en-GB" sz="4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6406819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9FB45-9A2D-8C43-1D2C-B3DA5E716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293" y="0"/>
            <a:ext cx="929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93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F09B6-BB4F-6828-8F2A-4DD567014F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6" y="0"/>
            <a:ext cx="12051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667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D72745-93E9-D6AB-5979-5F5BC0E3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9DE5CA-05EE-88E4-5B58-56B41F1ADD8D}"/>
              </a:ext>
            </a:extLst>
          </p:cNvPr>
          <p:cNvSpPr/>
          <p:nvPr/>
        </p:nvSpPr>
        <p:spPr>
          <a:xfrm>
            <a:off x="3117056" y="116979"/>
            <a:ext cx="5957888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Soft</a:t>
            </a:r>
          </a:p>
        </p:txBody>
      </p:sp>
    </p:spTree>
    <p:extLst>
      <p:ext uri="{BB962C8B-B14F-4D97-AF65-F5344CB8AC3E}">
        <p14:creationId xmlns:p14="http://schemas.microsoft.com/office/powerpoint/2010/main" val="6044687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F3F5BDB-78C2-B766-4D2A-007ED0830C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04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yellow, accessory&#10;&#10;Description automatically generated">
            <a:extLst>
              <a:ext uri="{FF2B5EF4-FFF2-40B4-BE49-F238E27FC236}">
                <a16:creationId xmlns:a16="http://schemas.microsoft.com/office/drawing/2014/main" id="{CF5F43DC-589D-8B67-BAEC-26632CB176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69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 engine with its hood open&#10;&#10;Description automatically generated with medium confidence">
            <a:extLst>
              <a:ext uri="{FF2B5EF4-FFF2-40B4-BE49-F238E27FC236}">
                <a16:creationId xmlns:a16="http://schemas.microsoft.com/office/drawing/2014/main" id="{9CD574D9-84F7-BBC3-EE20-08ED63B0EF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330" y="0"/>
            <a:ext cx="10273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239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Warning with solid fill">
            <a:extLst>
              <a:ext uri="{FF2B5EF4-FFF2-40B4-BE49-F238E27FC236}">
                <a16:creationId xmlns:a16="http://schemas.microsoft.com/office/drawing/2014/main" id="{EE4A7B60-7EBE-4CAC-1797-F9E4958B0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0"/>
            <a:ext cx="5571067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7363A-F88E-9691-E2FD-1EBDD469A21D}"/>
              </a:ext>
            </a:extLst>
          </p:cNvPr>
          <p:cNvSpPr txBox="1"/>
          <p:nvPr/>
        </p:nvSpPr>
        <p:spPr>
          <a:xfrm>
            <a:off x="0" y="5462779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solidFill>
                  <a:srgbClr val="0070C0"/>
                </a:solidFill>
              </a:rPr>
              <a:t>XMLA end point required</a:t>
            </a:r>
          </a:p>
        </p:txBody>
      </p:sp>
    </p:spTree>
    <p:extLst>
      <p:ext uri="{BB962C8B-B14F-4D97-AF65-F5344CB8AC3E}">
        <p14:creationId xmlns:p14="http://schemas.microsoft.com/office/powerpoint/2010/main" val="304910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many windows">
            <a:extLst>
              <a:ext uri="{FF2B5EF4-FFF2-40B4-BE49-F238E27FC236}">
                <a16:creationId xmlns:a16="http://schemas.microsoft.com/office/drawing/2014/main" id="{F2F8E6EA-6E05-C674-C46F-FC842421E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99727-DF28-9F7F-0FF0-0EC41203108D}"/>
              </a:ext>
            </a:extLst>
          </p:cNvPr>
          <p:cNvSpPr/>
          <p:nvPr/>
        </p:nvSpPr>
        <p:spPr>
          <a:xfrm>
            <a:off x="483870" y="1510982"/>
            <a:ext cx="1122426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700" b="1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Rolling Windo</a:t>
            </a:r>
            <a:r>
              <a:rPr lang="en-US" sz="12700" b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</a:t>
            </a:r>
            <a:endParaRPr lang="en-US" sz="12700" b="1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232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CE65E-81B7-D3C9-38A3-AB809BE5BC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1434" y="464344"/>
            <a:ext cx="5189132" cy="59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9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AD232-E033-F95E-8918-43B45758F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05" y="271857"/>
            <a:ext cx="7076190" cy="6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738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2AA97-FDD7-5525-146E-A7A4FEF6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55" y="1035844"/>
            <a:ext cx="10918041" cy="53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4775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3F6F4-85D4-D268-ADD9-79071154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11" y="563018"/>
            <a:ext cx="6833178" cy="573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228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B6DC6-B3BE-D9CA-A934-007EFABF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00" y="933762"/>
            <a:ext cx="9800000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49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8CF09-725A-62FF-8D46-DC81F561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90" y="286143"/>
            <a:ext cx="6647619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78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5E5AD-5FF4-8100-641D-C5EF1F68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90" y="286143"/>
            <a:ext cx="6647619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481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con, circle&#10;&#10;Description automatically generated">
            <a:extLst>
              <a:ext uri="{FF2B5EF4-FFF2-40B4-BE49-F238E27FC236}">
                <a16:creationId xmlns:a16="http://schemas.microsoft.com/office/drawing/2014/main" id="{0AAD3B81-69DD-429B-EFE0-0A102569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38" y="0"/>
            <a:ext cx="6867523" cy="68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796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EBCD743-025A-984A-3BD6-9486CF75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017" y="9454"/>
            <a:ext cx="5392957" cy="5392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85561-B99C-2105-30AE-43C06FB456A3}"/>
              </a:ext>
            </a:extLst>
          </p:cNvPr>
          <p:cNvSpPr txBox="1"/>
          <p:nvPr/>
        </p:nvSpPr>
        <p:spPr>
          <a:xfrm>
            <a:off x="1" y="5175023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600">
                <a:hlinkClick r:id="rId4"/>
              </a:rPr>
              <a:t>bit.ly/3iqCb6P</a:t>
            </a:r>
            <a:endParaRPr lang="en-GB" sz="9600"/>
          </a:p>
        </p:txBody>
      </p:sp>
    </p:spTree>
    <p:extLst>
      <p:ext uri="{BB962C8B-B14F-4D97-AF65-F5344CB8AC3E}">
        <p14:creationId xmlns:p14="http://schemas.microsoft.com/office/powerpoint/2010/main" val="13961173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94476F-AEC1-520E-1EB4-034D3F9F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5222" y="1120750"/>
            <a:ext cx="3932298" cy="393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D73D29-077E-060B-B6F2-F9D2D7F59DBA}"/>
              </a:ext>
            </a:extLst>
          </p:cNvPr>
          <p:cNvSpPr/>
          <p:nvPr/>
        </p:nvSpPr>
        <p:spPr>
          <a:xfrm>
            <a:off x="0" y="0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Feedback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1D25A-DF6E-45D5-E362-657ECF7FA0AD}"/>
              </a:ext>
            </a:extLst>
          </p:cNvPr>
          <p:cNvSpPr txBox="1"/>
          <p:nvPr/>
        </p:nvSpPr>
        <p:spPr>
          <a:xfrm>
            <a:off x="0" y="5185671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0">
                <a:latin typeface="Comic Sans MS" panose="030F0702030302020204" pitchFamily="66" charset="0"/>
              </a:defRPr>
            </a:lvl1pPr>
          </a:lstStyle>
          <a:p>
            <a:r>
              <a:rPr lang="en-GB" sz="8800" dirty="0">
                <a:solidFill>
                  <a:srgbClr val="0070C0"/>
                </a:solidFill>
              </a:rPr>
              <a:t>https://sqlb.it/?9917</a:t>
            </a: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58666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rick&#10;&#10;Description automatically generated">
            <a:extLst>
              <a:ext uri="{FF2B5EF4-FFF2-40B4-BE49-F238E27FC236}">
                <a16:creationId xmlns:a16="http://schemas.microsoft.com/office/drawing/2014/main" id="{0E2413D6-B8D1-401E-4DC6-6D4CC0343C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0725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l">
            <a:extLst>
              <a:ext uri="{FF2B5EF4-FFF2-40B4-BE49-F238E27FC236}">
                <a16:creationId xmlns:a16="http://schemas.microsoft.com/office/drawing/2014/main" id="{8B92C195-84A3-9B34-B409-33DB5CFF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703" y="138776"/>
            <a:ext cx="3037189" cy="12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">
            <a:extLst>
              <a:ext uri="{FF2B5EF4-FFF2-40B4-BE49-F238E27FC236}">
                <a16:creationId xmlns:a16="http://schemas.microsoft.com/office/drawing/2014/main" id="{99C96A26-B401-214B-9829-95A9EBEB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8127" y="197779"/>
            <a:ext cx="4943713" cy="11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est">
            <a:extLst>
              <a:ext uri="{FF2B5EF4-FFF2-40B4-BE49-F238E27FC236}">
                <a16:creationId xmlns:a16="http://schemas.microsoft.com/office/drawing/2014/main" id="{CF7BBCC1-66CB-47E5-F69F-F007718F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828" y="1634962"/>
            <a:ext cx="3174124" cy="8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gate">
            <a:extLst>
              <a:ext uri="{FF2B5EF4-FFF2-40B4-BE49-F238E27FC236}">
                <a16:creationId xmlns:a16="http://schemas.microsoft.com/office/drawing/2014/main" id="{6A854725-0675-A468-5BFF-10AF2E76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9755" y="1512567"/>
            <a:ext cx="4452280" cy="106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larwinds">
            <a:extLst>
              <a:ext uri="{FF2B5EF4-FFF2-40B4-BE49-F238E27FC236}">
                <a16:creationId xmlns:a16="http://schemas.microsoft.com/office/drawing/2014/main" id="{A2A1B97D-679E-BDDF-58DF-EA4ADB804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8710" y="2698073"/>
            <a:ext cx="3748347" cy="8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datis">
            <a:extLst>
              <a:ext uri="{FF2B5EF4-FFF2-40B4-BE49-F238E27FC236}">
                <a16:creationId xmlns:a16="http://schemas.microsoft.com/office/drawing/2014/main" id="{B033C3BC-1150-AD1D-8118-9F499B55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298" y="2811970"/>
            <a:ext cx="1745708" cy="6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dvancing Analytics">
            <a:extLst>
              <a:ext uri="{FF2B5EF4-FFF2-40B4-BE49-F238E27FC236}">
                <a16:creationId xmlns:a16="http://schemas.microsoft.com/office/drawing/2014/main" id="{0AEE9EF2-3B19-3ECD-99CC-F51297D5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1006" y="3782579"/>
            <a:ext cx="1664412" cy="60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eo">
            <a:extLst>
              <a:ext uri="{FF2B5EF4-FFF2-40B4-BE49-F238E27FC236}">
                <a16:creationId xmlns:a16="http://schemas.microsoft.com/office/drawing/2014/main" id="{FA15843E-6E0E-6AD0-F413-7CFE228E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0802" y="3291781"/>
            <a:ext cx="1949224" cy="7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LL">
            <a:extLst>
              <a:ext uri="{FF2B5EF4-FFF2-40B4-BE49-F238E27FC236}">
                <a16:creationId xmlns:a16="http://schemas.microsoft.com/office/drawing/2014/main" id="{B9EE0FB7-205D-7DFA-FF9E-F2C42D7A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0271" y="3826853"/>
            <a:ext cx="966050" cy="5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nny Cherry &amp; Associates">
            <a:extLst>
              <a:ext uri="{FF2B5EF4-FFF2-40B4-BE49-F238E27FC236}">
                <a16:creationId xmlns:a16="http://schemas.microsoft.com/office/drawing/2014/main" id="{B17B63F6-E7F8-EF0D-F2B5-9290504B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971" y="5477919"/>
            <a:ext cx="1503050" cy="60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remio">
            <a:extLst>
              <a:ext uri="{FF2B5EF4-FFF2-40B4-BE49-F238E27FC236}">
                <a16:creationId xmlns:a16="http://schemas.microsoft.com/office/drawing/2014/main" id="{08CCEB88-ADDC-12E2-CF67-15B94C77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160" y="3813151"/>
            <a:ext cx="1299906" cy="4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h22information services GmbH">
            <a:extLst>
              <a:ext uri="{FF2B5EF4-FFF2-40B4-BE49-F238E27FC236}">
                <a16:creationId xmlns:a16="http://schemas.microsoft.com/office/drawing/2014/main" id="{A14772AD-8A8D-B8F1-1C2A-3BE99DC0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7654" y="3898960"/>
            <a:ext cx="1110244" cy="7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ower BI Sentinel">
            <a:extLst>
              <a:ext uri="{FF2B5EF4-FFF2-40B4-BE49-F238E27FC236}">
                <a16:creationId xmlns:a16="http://schemas.microsoft.com/office/drawing/2014/main" id="{5B81E3D7-B784-74D8-9E9C-2683EBBD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934" y="4483763"/>
            <a:ext cx="2482186" cy="3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impson Assosiates">
            <a:extLst>
              <a:ext uri="{FF2B5EF4-FFF2-40B4-BE49-F238E27FC236}">
                <a16:creationId xmlns:a16="http://schemas.microsoft.com/office/drawing/2014/main" id="{80C20408-FA7F-2571-A892-24B899939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5711" y="4155541"/>
            <a:ext cx="1306129" cy="5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ponsor slide">
            <a:extLst>
              <a:ext uri="{FF2B5EF4-FFF2-40B4-BE49-F238E27FC236}">
                <a16:creationId xmlns:a16="http://schemas.microsoft.com/office/drawing/2014/main" id="{EC24E7AA-5663-324D-F6E4-BC4D750AA9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8506" y="4941509"/>
            <a:ext cx="1807960" cy="375025"/>
          </a:xfrm>
          <a:prstGeom prst="rect">
            <a:avLst/>
          </a:prstGeom>
        </p:spPr>
      </p:pic>
      <p:pic>
        <p:nvPicPr>
          <p:cNvPr id="1060" name="Picture 36" descr="Varigence">
            <a:extLst>
              <a:ext uri="{FF2B5EF4-FFF2-40B4-BE49-F238E27FC236}">
                <a16:creationId xmlns:a16="http://schemas.microsoft.com/office/drawing/2014/main" id="{E0949DDF-3F72-65C1-06FF-DB50A5E1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742" y="2721325"/>
            <a:ext cx="2236842" cy="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ponsor slide with all the sponsor logos on the slide">
            <a:extLst>
              <a:ext uri="{FF2B5EF4-FFF2-40B4-BE49-F238E27FC236}">
                <a16:creationId xmlns:a16="http://schemas.microsoft.com/office/drawing/2014/main" id="{9C5DB085-DCA7-C215-CE74-8884EC808750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65" y="5341600"/>
            <a:ext cx="4614041" cy="4532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138DF7-081F-C01A-9CCB-E8E6EE6C2E90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3594" y="5752092"/>
            <a:ext cx="4999403" cy="448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4AD63C-6A17-1499-F599-26488396CC84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" y="6067233"/>
            <a:ext cx="4132647" cy="384104"/>
          </a:xfrm>
          <a:prstGeom prst="rect">
            <a:avLst/>
          </a:prstGeom>
        </p:spPr>
      </p:pic>
      <p:pic>
        <p:nvPicPr>
          <p:cNvPr id="1062" name="Picture 38" descr="DB Visit">
            <a:extLst>
              <a:ext uri="{FF2B5EF4-FFF2-40B4-BE49-F238E27FC236}">
                <a16:creationId xmlns:a16="http://schemas.microsoft.com/office/drawing/2014/main" id="{FC2F3984-1064-8507-38EA-4A066D92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978" y="6200757"/>
            <a:ext cx="598043" cy="25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889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rubber ducks&#10;&#10;Description automatically generated">
            <a:extLst>
              <a:ext uri="{FF2B5EF4-FFF2-40B4-BE49-F238E27FC236}">
                <a16:creationId xmlns:a16="http://schemas.microsoft.com/office/drawing/2014/main" id="{AAA74E00-79D9-64CB-606C-8AA109353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807C17-3BE0-1692-C8D0-79FA5AB56203}"/>
              </a:ext>
            </a:extLst>
          </p:cNvPr>
          <p:cNvSpPr/>
          <p:nvPr/>
        </p:nvSpPr>
        <p:spPr>
          <a:xfrm>
            <a:off x="0" y="-55841"/>
            <a:ext cx="121889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cs typeface="Calibri" panose="020F0502020204030204" pitchFamily="34" charset="0"/>
              </a:rPr>
              <a:t>Data Duckies</a:t>
            </a:r>
          </a:p>
        </p:txBody>
      </p:sp>
    </p:spTree>
    <p:extLst>
      <p:ext uri="{BB962C8B-B14F-4D97-AF65-F5344CB8AC3E}">
        <p14:creationId xmlns:p14="http://schemas.microsoft.com/office/powerpoint/2010/main" val="17769972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4249186B-B5DE-BB00-B06C-C289128D73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583" y="1387381"/>
            <a:ext cx="3975508" cy="4083235"/>
          </a:xfrm>
          <a:prstGeom prst="rect">
            <a:avLst/>
          </a:prstGeom>
        </p:spPr>
      </p:pic>
      <p:pic>
        <p:nvPicPr>
          <p:cNvPr id="2" name="Picture 4" descr="linkedin, social icon">
            <a:extLst>
              <a:ext uri="{FF2B5EF4-FFF2-40B4-BE49-F238E27FC236}">
                <a16:creationId xmlns:a16="http://schemas.microsoft.com/office/drawing/2014/main" id="{7299F6E8-68F7-0157-44C6-F3EE606C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7789" y="5948174"/>
            <a:ext cx="715797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983A5C-C009-13F8-C69D-787C8E465E57}"/>
              </a:ext>
            </a:extLst>
          </p:cNvPr>
          <p:cNvSpPr/>
          <p:nvPr/>
        </p:nvSpPr>
        <p:spPr>
          <a:xfrm>
            <a:off x="8723586" y="5903883"/>
            <a:ext cx="330024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https://www.linkedin.com/in/rwlpfrench/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C0059-CEA5-9A4C-4B36-827935C2CE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686" y="5948174"/>
            <a:ext cx="1071948" cy="942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3AF27-D76E-3E72-8BF0-734331913D14}"/>
              </a:ext>
            </a:extLst>
          </p:cNvPr>
          <p:cNvSpPr/>
          <p:nvPr/>
        </p:nvSpPr>
        <p:spPr>
          <a:xfrm>
            <a:off x="830159" y="6145762"/>
            <a:ext cx="2146742" cy="46166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7BAE8-23AD-251B-EADF-1453E273C1BC}"/>
              </a:ext>
            </a:extLst>
          </p:cNvPr>
          <p:cNvSpPr/>
          <p:nvPr/>
        </p:nvSpPr>
        <p:spPr>
          <a:xfrm>
            <a:off x="2515531" y="0"/>
            <a:ext cx="716093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CFC81-2778-FAA2-1023-C148790E5772}"/>
              </a:ext>
            </a:extLst>
          </p:cNvPr>
          <p:cNvSpPr/>
          <p:nvPr/>
        </p:nvSpPr>
        <p:spPr>
          <a:xfrm>
            <a:off x="8923283" y="2367652"/>
            <a:ext cx="3100552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Shepherd,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Plumber,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Dance Teacher</a:t>
            </a:r>
          </a:p>
          <a:p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#DressUpFriday</a:t>
            </a:r>
          </a:p>
        </p:txBody>
      </p:sp>
      <p:pic>
        <p:nvPicPr>
          <p:cNvPr id="10" name="Picture 2" descr="Image result for email">
            <a:extLst>
              <a:ext uri="{FF2B5EF4-FFF2-40B4-BE49-F238E27FC236}">
                <a16:creationId xmlns:a16="http://schemas.microsoft.com/office/drawing/2014/main" id="{72E8DCBA-B8AC-6BC6-5895-91A06E2A5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3184" y="5985997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F38850-8156-4B61-46C0-9F7620649482}"/>
              </a:ext>
            </a:extLst>
          </p:cNvPr>
          <p:cNvSpPr/>
          <p:nvPr/>
        </p:nvSpPr>
        <p:spPr>
          <a:xfrm>
            <a:off x="4184212" y="6145762"/>
            <a:ext cx="359995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rwlp.french@gmail.com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63E75-1BB5-5804-1D84-38E5A73E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62394"/>
            <a:ext cx="809297" cy="8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A263AB-EF86-789A-0637-09EF578D1BBE}"/>
              </a:ext>
            </a:extLst>
          </p:cNvPr>
          <p:cNvSpPr/>
          <p:nvPr/>
        </p:nvSpPr>
        <p:spPr>
          <a:xfrm>
            <a:off x="809297" y="4698931"/>
            <a:ext cx="2517036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b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</a:br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@techhub.social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1026" name="Picture 2" descr="Quorum">
            <a:extLst>
              <a:ext uri="{FF2B5EF4-FFF2-40B4-BE49-F238E27FC236}">
                <a16:creationId xmlns:a16="http://schemas.microsoft.com/office/drawing/2014/main" id="{FD7ECA86-163E-F011-F7F5-F65F26651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670" y="1983081"/>
            <a:ext cx="2872514" cy="76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A9096-2519-A07A-6D2F-087F9314B3E5}"/>
              </a:ext>
            </a:extLst>
          </p:cNvPr>
          <p:cNvSpPr txBox="1"/>
          <p:nvPr/>
        </p:nvSpPr>
        <p:spPr>
          <a:xfrm>
            <a:off x="369297" y="3151995"/>
            <a:ext cx="3479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https://www.qnrl.com/</a:t>
            </a:r>
          </a:p>
        </p:txBody>
      </p:sp>
    </p:spTree>
    <p:extLst>
      <p:ext uri="{BB962C8B-B14F-4D97-AF65-F5344CB8AC3E}">
        <p14:creationId xmlns:p14="http://schemas.microsoft.com/office/powerpoint/2010/main" val="30129877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7C40BB-1C34-E778-57B1-412A567026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D4E9F70-926F-1D52-B340-BF989FC25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1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rick, building material&#10;&#10;Description automatically generated">
            <a:extLst>
              <a:ext uri="{FF2B5EF4-FFF2-40B4-BE49-F238E27FC236}">
                <a16:creationId xmlns:a16="http://schemas.microsoft.com/office/drawing/2014/main" id="{F2682E78-AD34-D411-B512-404C4FDE7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et of stairs leading up to a brick wall&#10;&#10;Description automatically generated with low confidence">
            <a:extLst>
              <a:ext uri="{FF2B5EF4-FFF2-40B4-BE49-F238E27FC236}">
                <a16:creationId xmlns:a16="http://schemas.microsoft.com/office/drawing/2014/main" id="{CD6CA0E2-27E1-CBC6-1ECB-22076706E8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571624-89D7-FD92-87B5-CC9FA19A149C}"/>
              </a:ext>
            </a:extLst>
          </p:cNvPr>
          <p:cNvSpPr/>
          <p:nvPr/>
        </p:nvSpPr>
        <p:spPr>
          <a:xfrm>
            <a:off x="0" y="1122362"/>
            <a:ext cx="12191980" cy="4457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b="1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</a:t>
            </a:r>
            <a:b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Incremental refresh</a:t>
            </a:r>
            <a:b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11500" b="0" cap="none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made simple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tructure&#10;&#10;Description automatically generated">
            <a:extLst>
              <a:ext uri="{FF2B5EF4-FFF2-40B4-BE49-F238E27FC236}">
                <a16:creationId xmlns:a16="http://schemas.microsoft.com/office/drawing/2014/main" id="{7084A0F5-2D7D-E911-451B-248EE9C50E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18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F3F5BDB-78C2-B766-4D2A-007ED0830C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outdoor, hydrant, fire&#10;&#10;Description automatically generated">
            <a:extLst>
              <a:ext uri="{FF2B5EF4-FFF2-40B4-BE49-F238E27FC236}">
                <a16:creationId xmlns:a16="http://schemas.microsoft.com/office/drawing/2014/main" id="{32E91655-CC7A-5D09-58EB-931B7BB98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2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4249186B-B5DE-BB00-B06C-C289128D73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583" y="1387381"/>
            <a:ext cx="3975508" cy="4083235"/>
          </a:xfrm>
          <a:prstGeom prst="rect">
            <a:avLst/>
          </a:prstGeom>
        </p:spPr>
      </p:pic>
      <p:pic>
        <p:nvPicPr>
          <p:cNvPr id="2" name="Picture 4" descr="linkedin, social icon">
            <a:extLst>
              <a:ext uri="{FF2B5EF4-FFF2-40B4-BE49-F238E27FC236}">
                <a16:creationId xmlns:a16="http://schemas.microsoft.com/office/drawing/2014/main" id="{7299F6E8-68F7-0157-44C6-F3EE606C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7789" y="5948174"/>
            <a:ext cx="715797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983A5C-C009-13F8-C69D-787C8E465E57}"/>
              </a:ext>
            </a:extLst>
          </p:cNvPr>
          <p:cNvSpPr/>
          <p:nvPr/>
        </p:nvSpPr>
        <p:spPr>
          <a:xfrm>
            <a:off x="8723586" y="5903883"/>
            <a:ext cx="330024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https://www.linkedin.com/in/rwlpfrench/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C0059-CEA5-9A4C-4B36-827935C2CE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686" y="5948174"/>
            <a:ext cx="1071948" cy="942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3AF27-D76E-3E72-8BF0-734331913D14}"/>
              </a:ext>
            </a:extLst>
          </p:cNvPr>
          <p:cNvSpPr/>
          <p:nvPr/>
        </p:nvSpPr>
        <p:spPr>
          <a:xfrm>
            <a:off x="830159" y="6145762"/>
            <a:ext cx="2146742" cy="46166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7BAE8-23AD-251B-EADF-1453E273C1BC}"/>
              </a:ext>
            </a:extLst>
          </p:cNvPr>
          <p:cNvSpPr/>
          <p:nvPr/>
        </p:nvSpPr>
        <p:spPr>
          <a:xfrm>
            <a:off x="2515531" y="0"/>
            <a:ext cx="716093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CFC81-2778-FAA2-1023-C148790E5772}"/>
              </a:ext>
            </a:extLst>
          </p:cNvPr>
          <p:cNvSpPr/>
          <p:nvPr/>
        </p:nvSpPr>
        <p:spPr>
          <a:xfrm>
            <a:off x="8923283" y="2367652"/>
            <a:ext cx="3100552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Shepherd,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Plumber, </a:t>
            </a: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Dance Teacher</a:t>
            </a:r>
          </a:p>
          <a:p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#DressUpFriday</a:t>
            </a:r>
          </a:p>
        </p:txBody>
      </p:sp>
      <p:pic>
        <p:nvPicPr>
          <p:cNvPr id="10" name="Picture 2" descr="Image result for email">
            <a:extLst>
              <a:ext uri="{FF2B5EF4-FFF2-40B4-BE49-F238E27FC236}">
                <a16:creationId xmlns:a16="http://schemas.microsoft.com/office/drawing/2014/main" id="{72E8DCBA-B8AC-6BC6-5895-91A06E2A5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3184" y="5985997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F38850-8156-4B61-46C0-9F7620649482}"/>
              </a:ext>
            </a:extLst>
          </p:cNvPr>
          <p:cNvSpPr/>
          <p:nvPr/>
        </p:nvSpPr>
        <p:spPr>
          <a:xfrm>
            <a:off x="4184212" y="6145762"/>
            <a:ext cx="359995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rwlp.french@gmail.com</a:t>
            </a:r>
            <a:endParaRPr lang="en-US" sz="5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63E75-1BB5-5804-1D84-38E5A73E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62394"/>
            <a:ext cx="809297" cy="8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A263AB-EF86-789A-0637-09EF578D1BBE}"/>
              </a:ext>
            </a:extLst>
          </p:cNvPr>
          <p:cNvSpPr/>
          <p:nvPr/>
        </p:nvSpPr>
        <p:spPr>
          <a:xfrm>
            <a:off x="809297" y="4698931"/>
            <a:ext cx="2517036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@SqlBobScot</a:t>
            </a:r>
            <a:b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</a:br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@techhub.social</a:t>
            </a:r>
            <a:endParaRPr lang="en-US" sz="24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1026" name="Picture 2" descr="Quorum">
            <a:extLst>
              <a:ext uri="{FF2B5EF4-FFF2-40B4-BE49-F238E27FC236}">
                <a16:creationId xmlns:a16="http://schemas.microsoft.com/office/drawing/2014/main" id="{FD7ECA86-163E-F011-F7F5-F65F26651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670" y="1983081"/>
            <a:ext cx="2872514" cy="76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A9096-2519-A07A-6D2F-087F9314B3E5}"/>
              </a:ext>
            </a:extLst>
          </p:cNvPr>
          <p:cNvSpPr txBox="1"/>
          <p:nvPr/>
        </p:nvSpPr>
        <p:spPr>
          <a:xfrm>
            <a:off x="369297" y="3151995"/>
            <a:ext cx="3479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https://www.qnrl.com/</a:t>
            </a:r>
          </a:p>
        </p:txBody>
      </p:sp>
    </p:spTree>
    <p:extLst>
      <p:ext uri="{BB962C8B-B14F-4D97-AF65-F5344CB8AC3E}">
        <p14:creationId xmlns:p14="http://schemas.microsoft.com/office/powerpoint/2010/main" val="349323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C16E-906A-4150-8EE9-30C79E4D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800" dirty="0"/>
              <a:t>Data Team</a:t>
            </a:r>
          </a:p>
        </p:txBody>
      </p:sp>
    </p:spTree>
    <p:extLst>
      <p:ext uri="{BB962C8B-B14F-4D97-AF65-F5344CB8AC3E}">
        <p14:creationId xmlns:p14="http://schemas.microsoft.com/office/powerpoint/2010/main" val="1808874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BE022-7CAD-022B-72BC-35BB432CE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&amp;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4609E-8EC1-21A2-D339-7CA3181386CF}"/>
              </a:ext>
            </a:extLst>
          </p:cNvPr>
          <p:cNvSpPr txBox="1"/>
          <p:nvPr/>
        </p:nvSpPr>
        <p:spPr>
          <a:xfrm>
            <a:off x="2438136" y="2799702"/>
            <a:ext cx="1774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DBA as </a:t>
            </a:r>
          </a:p>
          <a:p>
            <a:pPr lvl="0" algn="ctr"/>
            <a:r>
              <a:rPr lang="en-GB"/>
              <a:t>a Service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D9D64-E9D3-7939-F46B-F924E02796B7}"/>
              </a:ext>
            </a:extLst>
          </p:cNvPr>
          <p:cNvSpPr txBox="1"/>
          <p:nvPr/>
        </p:nvSpPr>
        <p:spPr>
          <a:xfrm>
            <a:off x="4436355" y="2799702"/>
            <a:ext cx="1857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Data Movement </a:t>
            </a:r>
          </a:p>
          <a:p>
            <a:pPr lvl="0" algn="ctr"/>
            <a:r>
              <a:rPr lang="en-GB"/>
              <a:t>&amp; Migration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A907B-65F0-8AF2-A1B2-C21967E36C00}"/>
              </a:ext>
            </a:extLst>
          </p:cNvPr>
          <p:cNvSpPr txBox="1"/>
          <p:nvPr/>
        </p:nvSpPr>
        <p:spPr>
          <a:xfrm>
            <a:off x="6816835" y="2799702"/>
            <a:ext cx="1666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Master Data </a:t>
            </a:r>
          </a:p>
          <a:p>
            <a:pPr lvl="0" algn="ctr"/>
            <a:r>
              <a:rPr lang="en-GB"/>
              <a:t>Management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BEC9-3E72-CF50-47D8-E67B2804534D}"/>
              </a:ext>
            </a:extLst>
          </p:cNvPr>
          <p:cNvSpPr txBox="1"/>
          <p:nvPr/>
        </p:nvSpPr>
        <p:spPr>
          <a:xfrm>
            <a:off x="8965727" y="2799702"/>
            <a:ext cx="1371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Business </a:t>
            </a:r>
          </a:p>
          <a:p>
            <a:pPr lvl="0" algn="ctr"/>
            <a:r>
              <a:rPr lang="en-GB"/>
              <a:t>Intelligence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40220-8155-84B2-473C-8F1065972495}"/>
              </a:ext>
            </a:extLst>
          </p:cNvPr>
          <p:cNvSpPr txBox="1"/>
          <p:nvPr/>
        </p:nvSpPr>
        <p:spPr>
          <a:xfrm>
            <a:off x="11279035" y="2938201"/>
            <a:ext cx="428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/>
              <a:t>AI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CCAFF-090D-4691-4296-CEB1F7F2C261}"/>
              </a:ext>
            </a:extLst>
          </p:cNvPr>
          <p:cNvSpPr txBox="1"/>
          <p:nvPr/>
        </p:nvSpPr>
        <p:spPr>
          <a:xfrm>
            <a:off x="240397" y="3870859"/>
            <a:ext cx="269977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3200" b="1">
                <a:latin typeface="Segoe UI"/>
                <a:cs typeface="Segoe UI"/>
              </a:rPr>
              <a:t>Technologies</a:t>
            </a:r>
          </a:p>
        </p:txBody>
      </p:sp>
      <p:pic>
        <p:nvPicPr>
          <p:cNvPr id="10" name="Picture 9" descr="A yellow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4C30C531-750D-6D54-9C0D-8E7F283F6B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285" y="4618902"/>
            <a:ext cx="1969390" cy="767786"/>
          </a:xfrm>
          <a:prstGeom prst="rect">
            <a:avLst/>
          </a:prstGeom>
        </p:spPr>
      </p:pic>
      <p:pic>
        <p:nvPicPr>
          <p:cNvPr id="11" name="Picture 10" descr="A blue logo with black text&#10;&#10;Description automatically generated with low confidence">
            <a:extLst>
              <a:ext uri="{FF2B5EF4-FFF2-40B4-BE49-F238E27FC236}">
                <a16:creationId xmlns:a16="http://schemas.microsoft.com/office/drawing/2014/main" id="{93DCEC98-7802-58F6-EF26-3766ACFD80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678" y="4454988"/>
            <a:ext cx="1839482" cy="93445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0789F0B-79A4-146A-0E1C-DCF7C595D1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852" y="5685980"/>
            <a:ext cx="1596497" cy="838161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A80BE83-890A-AB64-9594-E892FF27E85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285" y="5876694"/>
            <a:ext cx="2218550" cy="56500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B1DBF76-7EF5-D248-4CAA-8F1510693D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852" y="4534384"/>
            <a:ext cx="1403688" cy="73693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EFBFB507-02E0-9182-C326-E2821D4E97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622" y="5635899"/>
            <a:ext cx="2444201" cy="1222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1C4B87-F685-6ED0-EEB5-DE8DD0072CCB}"/>
              </a:ext>
            </a:extLst>
          </p:cNvPr>
          <p:cNvSpPr txBox="1"/>
          <p:nvPr/>
        </p:nvSpPr>
        <p:spPr>
          <a:xfrm>
            <a:off x="184012" y="2799702"/>
            <a:ext cx="2022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/>
              <a:t>Data Architecture </a:t>
            </a:r>
          </a:p>
          <a:p>
            <a:pPr lvl="0" algn="ctr"/>
            <a:r>
              <a:rPr lang="en-GB"/>
              <a:t>and Strategy</a:t>
            </a:r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95C4308-C944-76E9-16E9-3811FD7048C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524" y="1884799"/>
            <a:ext cx="875999" cy="875999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D6C7B13-AAC4-999B-8D6E-A82BDBB2D91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0472" y="1843883"/>
            <a:ext cx="889108" cy="889108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E94FC8F7-F34A-6848-BE56-82F9358AA35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16" y="1832254"/>
            <a:ext cx="925569" cy="925569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EA9B5BEA-A260-D08F-EA0A-14A18655B0A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9270" y="1656499"/>
            <a:ext cx="1466368" cy="146636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C83688C-0138-148D-79DD-595C0F18711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610" y="1986286"/>
            <a:ext cx="777179" cy="777179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5EBE6279-C31A-898D-40C1-82276D5C750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392" y="1843883"/>
            <a:ext cx="967703" cy="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14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standing in front of a table with people sitting at it&#10;&#10;Description automatically generated with medium confidence">
            <a:extLst>
              <a:ext uri="{FF2B5EF4-FFF2-40B4-BE49-F238E27FC236}">
                <a16:creationId xmlns:a16="http://schemas.microsoft.com/office/drawing/2014/main" id="{10B4ABF7-39DB-AC5B-B6B0-7D4A5D17FF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10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letter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2D9C491F-A7A2-A33D-2E4A-B241C70A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9966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brick wall&#10;&#10;Description automatically generated with medium confidence">
            <a:extLst>
              <a:ext uri="{FF2B5EF4-FFF2-40B4-BE49-F238E27FC236}">
                <a16:creationId xmlns:a16="http://schemas.microsoft.com/office/drawing/2014/main" id="{17B7948F-DE52-1FD1-32E3-7964CA20D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B91AE-C840-1880-88F3-DAAF3CB75DB7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www.flickr.com/photos/ksayer/56148135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56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F80D79-5472-66E1-F37B-C75130401BA7}"/>
              </a:ext>
            </a:extLst>
          </p:cNvPr>
          <p:cNvSpPr/>
          <p:nvPr/>
        </p:nvSpPr>
        <p:spPr>
          <a:xfrm>
            <a:off x="1061623" y="1056056"/>
            <a:ext cx="6868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>
                <a:solidFill>
                  <a:srgbClr val="0070C0"/>
                </a:solidFill>
              </a:rPr>
              <a:t>1) Lower Refresh Times</a:t>
            </a:r>
            <a:endParaRPr lang="en-US" sz="5400" b="0" cap="none" spc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96C7F-DE26-AED1-77D5-DDF4CA4CB447}"/>
              </a:ext>
            </a:extLst>
          </p:cNvPr>
          <p:cNvSpPr/>
          <p:nvPr/>
        </p:nvSpPr>
        <p:spPr>
          <a:xfrm>
            <a:off x="1061623" y="2967335"/>
            <a:ext cx="7320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>
                <a:solidFill>
                  <a:srgbClr val="0070C0"/>
                </a:solidFill>
              </a:rPr>
              <a:t>2) More Reliable Queries</a:t>
            </a:r>
            <a:endParaRPr lang="en-US" sz="5400" b="0" cap="none" spc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E4589F-B680-3608-9291-6FB64854D7D3}"/>
              </a:ext>
            </a:extLst>
          </p:cNvPr>
          <p:cNvSpPr/>
          <p:nvPr/>
        </p:nvSpPr>
        <p:spPr>
          <a:xfrm>
            <a:off x="1061623" y="4943234"/>
            <a:ext cx="88823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>
                <a:solidFill>
                  <a:srgbClr val="0070C0"/>
                </a:solidFill>
              </a:rPr>
              <a:t>3) Less Resource Consumption</a:t>
            </a:r>
            <a:endParaRPr lang="en-US" sz="5400" b="0" cap="none" spc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68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9C6132-6263-6A52-825E-16031F0F0C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47" b="138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6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colored question marks">
            <a:extLst>
              <a:ext uri="{FF2B5EF4-FFF2-40B4-BE49-F238E27FC236}">
                <a16:creationId xmlns:a16="http://schemas.microsoft.com/office/drawing/2014/main" id="{46DD3424-FF22-BC18-05FB-654E9BFFFF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9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andglass, blue, close&#10;&#10;Description automatically generated">
            <a:extLst>
              <a:ext uri="{FF2B5EF4-FFF2-40B4-BE49-F238E27FC236}">
                <a16:creationId xmlns:a16="http://schemas.microsoft.com/office/drawing/2014/main" id="{EC37A77A-2DC5-C5C2-4ACE-6F0CCC7A84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29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ypewriter&#10;&#10;Description automatically generated">
            <a:extLst>
              <a:ext uri="{FF2B5EF4-FFF2-40B4-BE49-F238E27FC236}">
                <a16:creationId xmlns:a16="http://schemas.microsoft.com/office/drawing/2014/main" id="{8421A6EE-EAE6-FAA9-0146-948E87C88A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8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C5CEFA-4CC4-EC3E-A5D2-C3A8380034B1}"/>
              </a:ext>
            </a:extLst>
          </p:cNvPr>
          <p:cNvSpPr/>
          <p:nvPr/>
        </p:nvSpPr>
        <p:spPr>
          <a:xfrm>
            <a:off x="2746910" y="561418"/>
            <a:ext cx="66981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requirements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BC3F3-138A-13F7-BD13-C8CBEE8EE128}"/>
              </a:ext>
            </a:extLst>
          </p:cNvPr>
          <p:cNvSpPr/>
          <p:nvPr/>
        </p:nvSpPr>
        <p:spPr>
          <a:xfrm>
            <a:off x="2509727" y="2603658"/>
            <a:ext cx="7172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“Keep two years of data”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B9CA67-62B4-4EBB-74A3-A4F6566BBCC7}"/>
              </a:ext>
            </a:extLst>
          </p:cNvPr>
          <p:cNvSpPr/>
          <p:nvPr/>
        </p:nvSpPr>
        <p:spPr>
          <a:xfrm>
            <a:off x="1352552" y="4645897"/>
            <a:ext cx="9486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“Refresh last two weeks of data”</a:t>
            </a:r>
          </a:p>
        </p:txBody>
      </p:sp>
    </p:spTree>
    <p:extLst>
      <p:ext uri="{BB962C8B-B14F-4D97-AF65-F5344CB8AC3E}">
        <p14:creationId xmlns:p14="http://schemas.microsoft.com/office/powerpoint/2010/main" val="2985306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58DC0-3940-3E18-68E4-EED4A9F8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356"/>
            <a:ext cx="12192000" cy="55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90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is hands on his fac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C6417C19-CB54-EC24-8287-459545A53C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2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E916D046-7318-629F-7ACD-C2AA096ECC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41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many windows">
            <a:extLst>
              <a:ext uri="{FF2B5EF4-FFF2-40B4-BE49-F238E27FC236}">
                <a16:creationId xmlns:a16="http://schemas.microsoft.com/office/drawing/2014/main" id="{F2F8E6EA-6E05-C674-C46F-FC842421E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99727-DF28-9F7F-0FF0-0EC41203108D}"/>
              </a:ext>
            </a:extLst>
          </p:cNvPr>
          <p:cNvSpPr/>
          <p:nvPr/>
        </p:nvSpPr>
        <p:spPr>
          <a:xfrm>
            <a:off x="483870" y="1510982"/>
            <a:ext cx="1122426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700" b="1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Rolling Windo</a:t>
            </a:r>
            <a:r>
              <a:rPr lang="en-US" sz="12700" b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</a:t>
            </a:r>
            <a:endParaRPr lang="en-US" sz="12700" b="1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8581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9599CD-FB07-8D3A-FB22-90040FBC71D4}"/>
              </a:ext>
            </a:extLst>
          </p:cNvPr>
          <p:cNvSpPr/>
          <p:nvPr/>
        </p:nvSpPr>
        <p:spPr>
          <a:xfrm>
            <a:off x="-45939" y="674400"/>
            <a:ext cx="12283877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data into </a:t>
            </a:r>
          </a:p>
          <a:p>
            <a:pPr algn="ctr"/>
            <a:r>
              <a:rPr lang="en-US" sz="8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Flow / Data Set</a:t>
            </a: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1</a:t>
            </a:r>
            <a:r>
              <a:rPr lang="en-US" sz="8800" baseline="30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</a:t>
            </a:r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January </a:t>
            </a:r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2023</a:t>
            </a:r>
            <a:endParaRPr lang="en-US" sz="88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Apply incremental refresh</a:t>
            </a:r>
            <a:endParaRPr lang="en-US" sz="8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6087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56AFF9-EBD6-C0F9-3E51-A09DBEBE56BD}"/>
              </a:ext>
            </a:extLst>
          </p:cNvPr>
          <p:cNvCxnSpPr>
            <a:cxnSpLocks/>
          </p:cNvCxnSpPr>
          <p:nvPr/>
        </p:nvCxnSpPr>
        <p:spPr>
          <a:xfrm>
            <a:off x="791712" y="2753920"/>
            <a:ext cx="10519675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C2E350-8BA4-BCFE-EBA0-3CA1570F5FCE}"/>
              </a:ext>
            </a:extLst>
          </p:cNvPr>
          <p:cNvCxnSpPr>
            <a:cxnSpLocks/>
          </p:cNvCxnSpPr>
          <p:nvPr/>
        </p:nvCxnSpPr>
        <p:spPr>
          <a:xfrm>
            <a:off x="791712" y="2008485"/>
            <a:ext cx="0" cy="14205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864873-2278-44A4-0C7C-D812546FF50A}"/>
              </a:ext>
            </a:extLst>
          </p:cNvPr>
          <p:cNvCxnSpPr>
            <a:cxnSpLocks/>
          </p:cNvCxnSpPr>
          <p:nvPr/>
        </p:nvCxnSpPr>
        <p:spPr>
          <a:xfrm flipH="1">
            <a:off x="11311386" y="2053406"/>
            <a:ext cx="1" cy="14081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1928B1-835B-E3BC-BC14-ECD6F2869292}"/>
              </a:ext>
            </a:extLst>
          </p:cNvPr>
          <p:cNvSpPr/>
          <p:nvPr/>
        </p:nvSpPr>
        <p:spPr>
          <a:xfrm>
            <a:off x="8801100" y="342900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Incrementally refreshed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8D43E-7B0F-E165-5136-05D657DDA443}"/>
              </a:ext>
            </a:extLst>
          </p:cNvPr>
          <p:cNvSpPr txBox="1"/>
          <p:nvPr/>
        </p:nvSpPr>
        <p:spPr>
          <a:xfrm>
            <a:off x="3620987" y="2008485"/>
            <a:ext cx="5380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/>
              <a:t>Two years of data loaded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F06F9D-B7A6-9E11-FBB0-8CF353564F9D}"/>
              </a:ext>
            </a:extLst>
          </p:cNvPr>
          <p:cNvSpPr/>
          <p:nvPr/>
        </p:nvSpPr>
        <p:spPr>
          <a:xfrm>
            <a:off x="791711" y="3429001"/>
            <a:ext cx="8009388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2030D16A-6072-CF68-EFCC-6D9E2A4CD1B4}"/>
              </a:ext>
            </a:extLst>
          </p:cNvPr>
          <p:cNvSpPr/>
          <p:nvPr/>
        </p:nvSpPr>
        <p:spPr>
          <a:xfrm>
            <a:off x="2035963" y="882090"/>
            <a:ext cx="2585568" cy="105078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763"/>
              <a:gd name="adj6" fmla="val -47756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First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1</a:t>
            </a:r>
            <a:r>
              <a:rPr lang="en-GB" sz="3200" baseline="30000"/>
              <a:t>st</a:t>
            </a:r>
            <a:r>
              <a:rPr lang="en-GB" sz="3200"/>
              <a:t> Jan </a:t>
            </a:r>
            <a:r>
              <a:rPr lang="en-GB" sz="3200" dirty="0"/>
              <a:t>2021</a:t>
            </a:r>
            <a:endParaRPr lang="en-GB" sz="3200"/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63DE13C0-E1B5-ECE6-CC63-4B625FFBA7EC}"/>
              </a:ext>
            </a:extLst>
          </p:cNvPr>
          <p:cNvSpPr/>
          <p:nvPr/>
        </p:nvSpPr>
        <p:spPr>
          <a:xfrm>
            <a:off x="7790714" y="986041"/>
            <a:ext cx="2265529" cy="1050785"/>
          </a:xfrm>
          <a:prstGeom prst="borderCallout2">
            <a:avLst>
              <a:gd name="adj1" fmla="val 16030"/>
              <a:gd name="adj2" fmla="val 100710"/>
              <a:gd name="adj3" fmla="val 16031"/>
              <a:gd name="adj4" fmla="val 126269"/>
              <a:gd name="adj5" fmla="val 105143"/>
              <a:gd name="adj6" fmla="val 155431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Last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1</a:t>
            </a:r>
            <a:r>
              <a:rPr lang="en-GB" sz="3200" baseline="30000"/>
              <a:t>st</a:t>
            </a:r>
            <a:r>
              <a:rPr lang="en-GB" sz="3200"/>
              <a:t> Jan </a:t>
            </a:r>
            <a:r>
              <a:rPr lang="en-GB" sz="3200" dirty="0"/>
              <a:t>2023</a:t>
            </a:r>
            <a:endParaRPr lang="en-GB" sz="320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13CBB95-301E-B8A5-7013-827866D2A657}"/>
              </a:ext>
            </a:extLst>
          </p:cNvPr>
          <p:cNvSpPr/>
          <p:nvPr/>
        </p:nvSpPr>
        <p:spPr>
          <a:xfrm rot="16200000">
            <a:off x="9766190" y="3556111"/>
            <a:ext cx="580107" cy="2510286"/>
          </a:xfrm>
          <a:prstGeom prst="leftBrace">
            <a:avLst>
              <a:gd name="adj1" fmla="val 6795"/>
              <a:gd name="adj2" fmla="val 50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24C8D-5DFA-5FFE-4A09-370C4A8F797D}"/>
              </a:ext>
            </a:extLst>
          </p:cNvPr>
          <p:cNvSpPr txBox="1"/>
          <p:nvPr/>
        </p:nvSpPr>
        <p:spPr>
          <a:xfrm>
            <a:off x="8682790" y="5092847"/>
            <a:ext cx="274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14 Days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8778E-7848-543E-6C89-1613085896B5}"/>
              </a:ext>
            </a:extLst>
          </p:cNvPr>
          <p:cNvSpPr txBox="1"/>
          <p:nvPr/>
        </p:nvSpPr>
        <p:spPr>
          <a:xfrm>
            <a:off x="8682790" y="5672954"/>
            <a:ext cx="27502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18/12/2022 </a:t>
            </a:r>
            <a:r>
              <a:rPr lang="en-GB" sz="3200" b="1"/>
              <a:t>to </a:t>
            </a:r>
            <a:br>
              <a:rPr lang="en-GB" sz="3200" b="1"/>
            </a:br>
            <a:r>
              <a:rPr lang="en-GB" sz="3200" b="1" dirty="0"/>
              <a:t>01/01/2023</a:t>
            </a:r>
            <a:endParaRPr lang="en-GB" sz="3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F8387-3F7E-6D8B-E365-6A15DDB0B596}"/>
              </a:ext>
            </a:extLst>
          </p:cNvPr>
          <p:cNvSpPr txBox="1"/>
          <p:nvPr/>
        </p:nvSpPr>
        <p:spPr>
          <a:xfrm>
            <a:off x="0" y="-593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rgbClr val="0070C0"/>
                </a:solidFill>
              </a:rPr>
              <a:t>Data Flow / Data Set at 1</a:t>
            </a:r>
            <a:r>
              <a:rPr lang="en-GB" sz="4000" b="1" baseline="30000">
                <a:solidFill>
                  <a:srgbClr val="0070C0"/>
                </a:solidFill>
              </a:rPr>
              <a:t>st</a:t>
            </a:r>
            <a:r>
              <a:rPr lang="en-GB" sz="4000" b="1">
                <a:solidFill>
                  <a:srgbClr val="0070C0"/>
                </a:solidFill>
              </a:rPr>
              <a:t> Jan </a:t>
            </a:r>
            <a:r>
              <a:rPr lang="en-GB" sz="4000" b="1" dirty="0">
                <a:solidFill>
                  <a:srgbClr val="0070C0"/>
                </a:solidFill>
              </a:rPr>
              <a:t>2023</a:t>
            </a:r>
            <a:endParaRPr lang="en-GB" sz="4000" b="1">
              <a:solidFill>
                <a:srgbClr val="0070C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A705F6-C58F-8EC5-DC88-0A6A601B3FF6}"/>
              </a:ext>
            </a:extLst>
          </p:cNvPr>
          <p:cNvGrpSpPr/>
          <p:nvPr/>
        </p:nvGrpSpPr>
        <p:grpSpPr>
          <a:xfrm>
            <a:off x="604023" y="2668569"/>
            <a:ext cx="642277" cy="707884"/>
            <a:chOff x="408729" y="3315895"/>
            <a:chExt cx="765962" cy="100456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E37987C-25B2-6C55-FDFE-F4F0E062889D}"/>
                </a:ext>
              </a:extLst>
            </p:cNvPr>
            <p:cNvGrpSpPr/>
            <p:nvPr/>
          </p:nvGrpSpPr>
          <p:grpSpPr>
            <a:xfrm>
              <a:off x="408729" y="3315895"/>
              <a:ext cx="765962" cy="770219"/>
              <a:chOff x="1951849" y="5266808"/>
              <a:chExt cx="930954" cy="930954"/>
            </a:xfrm>
          </p:grpSpPr>
          <p:pic>
            <p:nvPicPr>
              <p:cNvPr id="42" name="Graphic 41" descr="Rubber duck with solid fill">
                <a:extLst>
                  <a:ext uri="{FF2B5EF4-FFF2-40B4-BE49-F238E27FC236}">
                    <a16:creationId xmlns:a16="http://schemas.microsoft.com/office/drawing/2014/main" id="{04710C60-120F-E7A8-5CCE-49355962E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43" name="Graphic 42" descr="Bow with solid fill">
                <a:extLst>
                  <a:ext uri="{FF2B5EF4-FFF2-40B4-BE49-F238E27FC236}">
                    <a16:creationId xmlns:a16="http://schemas.microsoft.com/office/drawing/2014/main" id="{CB8815B0-0375-A031-1D47-B89D7916A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335EDA-9B03-C358-F325-F45EBEC4CF36}"/>
                </a:ext>
              </a:extLst>
            </p:cNvPr>
            <p:cNvSpPr/>
            <p:nvPr/>
          </p:nvSpPr>
          <p:spPr>
            <a:xfrm>
              <a:off x="563692" y="3858792"/>
              <a:ext cx="364477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8B31108-C0F5-B8B1-EB45-D2A7D6B8575F}"/>
              </a:ext>
            </a:extLst>
          </p:cNvPr>
          <p:cNvGrpSpPr/>
          <p:nvPr/>
        </p:nvGrpSpPr>
        <p:grpSpPr>
          <a:xfrm>
            <a:off x="10906405" y="2702527"/>
            <a:ext cx="621569" cy="707886"/>
            <a:chOff x="3620987" y="4707737"/>
            <a:chExt cx="765962" cy="97096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B3BF06-D91E-2ACE-C179-6AEA816B7CD5}"/>
                </a:ext>
              </a:extLst>
            </p:cNvPr>
            <p:cNvGrpSpPr/>
            <p:nvPr/>
          </p:nvGrpSpPr>
          <p:grpSpPr>
            <a:xfrm>
              <a:off x="3620987" y="4707737"/>
              <a:ext cx="765962" cy="770219"/>
              <a:chOff x="1951849" y="5266808"/>
              <a:chExt cx="930954" cy="930954"/>
            </a:xfrm>
          </p:grpSpPr>
          <p:pic>
            <p:nvPicPr>
              <p:cNvPr id="47" name="Graphic 46" descr="Rubber duck with solid fill">
                <a:extLst>
                  <a:ext uri="{FF2B5EF4-FFF2-40B4-BE49-F238E27FC236}">
                    <a16:creationId xmlns:a16="http://schemas.microsoft.com/office/drawing/2014/main" id="{40E1248D-267A-5509-3DEF-4AAAEA106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48" name="Graphic 47" descr="Bow with solid fill">
                <a:extLst>
                  <a:ext uri="{FF2B5EF4-FFF2-40B4-BE49-F238E27FC236}">
                    <a16:creationId xmlns:a16="http://schemas.microsoft.com/office/drawing/2014/main" id="{656AE704-282C-A6FF-B526-3DFA4836E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68F6E0A-95D2-E171-9800-B10B3B4BBD1F}"/>
                </a:ext>
              </a:extLst>
            </p:cNvPr>
            <p:cNvSpPr/>
            <p:nvPr/>
          </p:nvSpPr>
          <p:spPr>
            <a:xfrm>
              <a:off x="3841901" y="5217036"/>
              <a:ext cx="364477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rgbClr val="22492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rgbClr val="2249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983FCA-DC76-040A-5A31-B6D892EEE3D4}"/>
              </a:ext>
            </a:extLst>
          </p:cNvPr>
          <p:cNvGrpSpPr/>
          <p:nvPr/>
        </p:nvGrpSpPr>
        <p:grpSpPr>
          <a:xfrm>
            <a:off x="8461661" y="2685163"/>
            <a:ext cx="621569" cy="832972"/>
            <a:chOff x="3620987" y="4707737"/>
            <a:chExt cx="765962" cy="114253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CDA1F42-D712-35C8-C8E0-137A75A92AA0}"/>
                </a:ext>
              </a:extLst>
            </p:cNvPr>
            <p:cNvGrpSpPr/>
            <p:nvPr/>
          </p:nvGrpSpPr>
          <p:grpSpPr>
            <a:xfrm>
              <a:off x="3620987" y="4707737"/>
              <a:ext cx="765962" cy="770219"/>
              <a:chOff x="1951849" y="5266808"/>
              <a:chExt cx="930954" cy="930954"/>
            </a:xfrm>
          </p:grpSpPr>
          <p:pic>
            <p:nvPicPr>
              <p:cNvPr id="52" name="Graphic 51" descr="Rubber duck with solid fill">
                <a:extLst>
                  <a:ext uri="{FF2B5EF4-FFF2-40B4-BE49-F238E27FC236}">
                    <a16:creationId xmlns:a16="http://schemas.microsoft.com/office/drawing/2014/main" id="{493DAA82-7728-0C51-409B-AFCC1FCBD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53" name="Graphic 52" descr="Bow with solid fill">
                <a:extLst>
                  <a:ext uri="{FF2B5EF4-FFF2-40B4-BE49-F238E27FC236}">
                    <a16:creationId xmlns:a16="http://schemas.microsoft.com/office/drawing/2014/main" id="{1C88D4B2-814C-E188-7646-C769EA61A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2DC1B8-9D99-EF55-19FE-E0E5FC574148}"/>
                </a:ext>
              </a:extLst>
            </p:cNvPr>
            <p:cNvSpPr/>
            <p:nvPr/>
          </p:nvSpPr>
          <p:spPr>
            <a:xfrm>
              <a:off x="3841901" y="5217036"/>
              <a:ext cx="364477" cy="63323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rgbClr val="22492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906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ild playing with lego and reading an instruction manual">
            <a:extLst>
              <a:ext uri="{FF2B5EF4-FFF2-40B4-BE49-F238E27FC236}">
                <a16:creationId xmlns:a16="http://schemas.microsoft.com/office/drawing/2014/main" id="{C477E3EA-98CA-16E4-2A27-BDC94DB91B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37" y="0"/>
            <a:ext cx="10822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47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9599CD-FB07-8D3A-FB22-90040FBC71D4}"/>
              </a:ext>
            </a:extLst>
          </p:cNvPr>
          <p:cNvSpPr/>
          <p:nvPr/>
        </p:nvSpPr>
        <p:spPr>
          <a:xfrm>
            <a:off x="335280" y="674400"/>
            <a:ext cx="11521440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Refresh Data Flow </a:t>
            </a: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 Data Set</a:t>
            </a:r>
          </a:p>
          <a:p>
            <a:pPr algn="ctr"/>
            <a:r>
              <a:rPr lang="en-US" sz="8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Once per day</a:t>
            </a:r>
          </a:p>
          <a:p>
            <a:pPr algn="ctr"/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Till 8</a:t>
            </a:r>
            <a:r>
              <a:rPr lang="en-US" sz="8800" baseline="30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</a:t>
            </a:r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January </a:t>
            </a:r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2023</a:t>
            </a:r>
            <a:endParaRPr lang="en-US" sz="8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8478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56AFF9-EBD6-C0F9-3E51-A09DBEBE56BD}"/>
              </a:ext>
            </a:extLst>
          </p:cNvPr>
          <p:cNvCxnSpPr>
            <a:cxnSpLocks/>
          </p:cNvCxnSpPr>
          <p:nvPr/>
        </p:nvCxnSpPr>
        <p:spPr>
          <a:xfrm>
            <a:off x="791712" y="2753920"/>
            <a:ext cx="10519675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C2E350-8BA4-BCFE-EBA0-3CA1570F5FCE}"/>
              </a:ext>
            </a:extLst>
          </p:cNvPr>
          <p:cNvCxnSpPr>
            <a:cxnSpLocks/>
          </p:cNvCxnSpPr>
          <p:nvPr/>
        </p:nvCxnSpPr>
        <p:spPr>
          <a:xfrm>
            <a:off x="791712" y="2008485"/>
            <a:ext cx="0" cy="14205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864873-2278-44A4-0C7C-D812546FF50A}"/>
              </a:ext>
            </a:extLst>
          </p:cNvPr>
          <p:cNvCxnSpPr>
            <a:cxnSpLocks/>
          </p:cNvCxnSpPr>
          <p:nvPr/>
        </p:nvCxnSpPr>
        <p:spPr>
          <a:xfrm flipH="1">
            <a:off x="11311386" y="2053406"/>
            <a:ext cx="1" cy="14081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1928B1-835B-E3BC-BC14-ECD6F2869292}"/>
              </a:ext>
            </a:extLst>
          </p:cNvPr>
          <p:cNvSpPr/>
          <p:nvPr/>
        </p:nvSpPr>
        <p:spPr>
          <a:xfrm>
            <a:off x="8801100" y="342900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8D43E-7B0F-E165-5136-05D657DDA443}"/>
              </a:ext>
            </a:extLst>
          </p:cNvPr>
          <p:cNvSpPr txBox="1"/>
          <p:nvPr/>
        </p:nvSpPr>
        <p:spPr>
          <a:xfrm>
            <a:off x="3620987" y="2008485"/>
            <a:ext cx="5380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/>
              <a:t>Two years of data loaded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F06F9D-B7A6-9E11-FBB0-8CF353564F9D}"/>
              </a:ext>
            </a:extLst>
          </p:cNvPr>
          <p:cNvSpPr/>
          <p:nvPr/>
        </p:nvSpPr>
        <p:spPr>
          <a:xfrm>
            <a:off x="791711" y="3429001"/>
            <a:ext cx="8009388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2030D16A-6072-CF68-EFCC-6D9E2A4CD1B4}"/>
              </a:ext>
            </a:extLst>
          </p:cNvPr>
          <p:cNvSpPr/>
          <p:nvPr/>
        </p:nvSpPr>
        <p:spPr>
          <a:xfrm>
            <a:off x="2035963" y="882090"/>
            <a:ext cx="2585568" cy="105078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763"/>
              <a:gd name="adj6" fmla="val -47756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First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8</a:t>
            </a:r>
            <a:r>
              <a:rPr lang="en-GB" sz="3200" baseline="30000"/>
              <a:t>th</a:t>
            </a:r>
            <a:r>
              <a:rPr lang="en-GB" sz="3200"/>
              <a:t> Jan </a:t>
            </a:r>
            <a:r>
              <a:rPr lang="en-GB" sz="3200" dirty="0"/>
              <a:t>2021</a:t>
            </a:r>
            <a:endParaRPr lang="en-GB" sz="3200"/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63DE13C0-E1B5-ECE6-CC63-4B625FFBA7EC}"/>
              </a:ext>
            </a:extLst>
          </p:cNvPr>
          <p:cNvSpPr/>
          <p:nvPr/>
        </p:nvSpPr>
        <p:spPr>
          <a:xfrm>
            <a:off x="7790714" y="986041"/>
            <a:ext cx="2265529" cy="1050785"/>
          </a:xfrm>
          <a:prstGeom prst="borderCallout2">
            <a:avLst>
              <a:gd name="adj1" fmla="val 16030"/>
              <a:gd name="adj2" fmla="val 100710"/>
              <a:gd name="adj3" fmla="val 16031"/>
              <a:gd name="adj4" fmla="val 126269"/>
              <a:gd name="adj5" fmla="val 105143"/>
              <a:gd name="adj6" fmla="val 155431"/>
            </a:avLst>
          </a:prstGeom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Last </a:t>
            </a:r>
            <a:r>
              <a:rPr lang="en-GB" sz="3200"/>
              <a:t>Date</a:t>
            </a:r>
            <a:br>
              <a:rPr lang="en-GB" sz="3200"/>
            </a:br>
            <a:r>
              <a:rPr lang="en-GB" sz="3200"/>
              <a:t>8</a:t>
            </a:r>
            <a:r>
              <a:rPr lang="en-GB" sz="3200" baseline="30000"/>
              <a:t>th</a:t>
            </a:r>
            <a:r>
              <a:rPr lang="en-GB" sz="3200"/>
              <a:t> Jan </a:t>
            </a:r>
            <a:r>
              <a:rPr lang="en-GB" sz="3200" dirty="0"/>
              <a:t>2023</a:t>
            </a:r>
            <a:endParaRPr lang="en-GB" sz="320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13CBB95-301E-B8A5-7013-827866D2A657}"/>
              </a:ext>
            </a:extLst>
          </p:cNvPr>
          <p:cNvSpPr/>
          <p:nvPr/>
        </p:nvSpPr>
        <p:spPr>
          <a:xfrm rot="16200000">
            <a:off x="9766190" y="3556111"/>
            <a:ext cx="580107" cy="2510286"/>
          </a:xfrm>
          <a:prstGeom prst="leftBrace">
            <a:avLst>
              <a:gd name="adj1" fmla="val 6795"/>
              <a:gd name="adj2" fmla="val 50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24C8D-5DFA-5FFE-4A09-370C4A8F797D}"/>
              </a:ext>
            </a:extLst>
          </p:cNvPr>
          <p:cNvSpPr txBox="1"/>
          <p:nvPr/>
        </p:nvSpPr>
        <p:spPr>
          <a:xfrm>
            <a:off x="8682790" y="5092847"/>
            <a:ext cx="274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14 Days of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F8387-3F7E-6D8B-E365-6A15DDB0B596}"/>
              </a:ext>
            </a:extLst>
          </p:cNvPr>
          <p:cNvSpPr txBox="1"/>
          <p:nvPr/>
        </p:nvSpPr>
        <p:spPr>
          <a:xfrm>
            <a:off x="0" y="-593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rgbClr val="0070C0"/>
                </a:solidFill>
              </a:rPr>
              <a:t>Data Flow / Data Set at 8</a:t>
            </a:r>
            <a:r>
              <a:rPr lang="en-GB" sz="4000" b="1" baseline="30000">
                <a:solidFill>
                  <a:srgbClr val="0070C0"/>
                </a:solidFill>
              </a:rPr>
              <a:t>th</a:t>
            </a:r>
            <a:r>
              <a:rPr lang="en-GB" sz="4000" b="1">
                <a:solidFill>
                  <a:srgbClr val="0070C0"/>
                </a:solidFill>
              </a:rPr>
              <a:t> Jan </a:t>
            </a:r>
            <a:r>
              <a:rPr lang="en-GB" sz="4000" b="1" dirty="0">
                <a:solidFill>
                  <a:srgbClr val="0070C0"/>
                </a:solidFill>
              </a:rPr>
              <a:t>2023</a:t>
            </a:r>
            <a:endParaRPr lang="en-GB" sz="4000" b="1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28805-9EFF-0824-172D-113E35E3AF7F}"/>
              </a:ext>
            </a:extLst>
          </p:cNvPr>
          <p:cNvSpPr txBox="1"/>
          <p:nvPr/>
        </p:nvSpPr>
        <p:spPr>
          <a:xfrm>
            <a:off x="8682790" y="5672954"/>
            <a:ext cx="27502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25/12/2022 </a:t>
            </a:r>
            <a:r>
              <a:rPr lang="en-GB" sz="3200" b="1"/>
              <a:t>to </a:t>
            </a:r>
            <a:br>
              <a:rPr lang="en-GB" sz="3200" b="1"/>
            </a:br>
            <a:r>
              <a:rPr lang="en-GB" sz="3200" b="1" dirty="0"/>
              <a:t>08/01/2023</a:t>
            </a:r>
            <a:endParaRPr lang="en-GB" sz="3200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2722F3-05A3-8BA2-E29C-23F75992F8D1}"/>
              </a:ext>
            </a:extLst>
          </p:cNvPr>
          <p:cNvGrpSpPr/>
          <p:nvPr/>
        </p:nvGrpSpPr>
        <p:grpSpPr>
          <a:xfrm>
            <a:off x="604023" y="2668569"/>
            <a:ext cx="642277" cy="707884"/>
            <a:chOff x="408729" y="3315895"/>
            <a:chExt cx="765962" cy="10045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C79045-1CBA-5211-587D-07321E07AAE3}"/>
                </a:ext>
              </a:extLst>
            </p:cNvPr>
            <p:cNvGrpSpPr/>
            <p:nvPr/>
          </p:nvGrpSpPr>
          <p:grpSpPr>
            <a:xfrm>
              <a:off x="408729" y="3315895"/>
              <a:ext cx="765962" cy="770219"/>
              <a:chOff x="1951849" y="5266808"/>
              <a:chExt cx="930954" cy="930954"/>
            </a:xfrm>
          </p:grpSpPr>
          <p:pic>
            <p:nvPicPr>
              <p:cNvPr id="16" name="Graphic 15" descr="Rubber duck with solid fill">
                <a:extLst>
                  <a:ext uri="{FF2B5EF4-FFF2-40B4-BE49-F238E27FC236}">
                    <a16:creationId xmlns:a16="http://schemas.microsoft.com/office/drawing/2014/main" id="{4350D12C-6E8D-D68B-A60C-4ACBA2D27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17" name="Graphic 16" descr="Bow with solid fill">
                <a:extLst>
                  <a:ext uri="{FF2B5EF4-FFF2-40B4-BE49-F238E27FC236}">
                    <a16:creationId xmlns:a16="http://schemas.microsoft.com/office/drawing/2014/main" id="{2C38D356-7795-E6B1-119A-5F41E9492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215201-2575-80B9-9496-A81A73721FCE}"/>
                </a:ext>
              </a:extLst>
            </p:cNvPr>
            <p:cNvSpPr/>
            <p:nvPr/>
          </p:nvSpPr>
          <p:spPr>
            <a:xfrm>
              <a:off x="563692" y="3858792"/>
              <a:ext cx="364477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3B1EFC-B159-DA61-809F-8DB922DFDD13}"/>
              </a:ext>
            </a:extLst>
          </p:cNvPr>
          <p:cNvGrpSpPr/>
          <p:nvPr/>
        </p:nvGrpSpPr>
        <p:grpSpPr>
          <a:xfrm>
            <a:off x="10906405" y="2702527"/>
            <a:ext cx="621569" cy="707886"/>
            <a:chOff x="3620987" y="4707737"/>
            <a:chExt cx="765962" cy="97096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03E524D-012A-B987-BD24-88933270F38F}"/>
                </a:ext>
              </a:extLst>
            </p:cNvPr>
            <p:cNvGrpSpPr/>
            <p:nvPr/>
          </p:nvGrpSpPr>
          <p:grpSpPr>
            <a:xfrm>
              <a:off x="3620987" y="4707737"/>
              <a:ext cx="765962" cy="770219"/>
              <a:chOff x="1951849" y="5266808"/>
              <a:chExt cx="930954" cy="930954"/>
            </a:xfrm>
          </p:grpSpPr>
          <p:pic>
            <p:nvPicPr>
              <p:cNvPr id="22" name="Graphic 21" descr="Rubber duck with solid fill">
                <a:extLst>
                  <a:ext uri="{FF2B5EF4-FFF2-40B4-BE49-F238E27FC236}">
                    <a16:creationId xmlns:a16="http://schemas.microsoft.com/office/drawing/2014/main" id="{25D0A704-E610-775B-89A5-5CFBBE470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23" name="Graphic 22" descr="Bow with solid fill">
                <a:extLst>
                  <a:ext uri="{FF2B5EF4-FFF2-40B4-BE49-F238E27FC236}">
                    <a16:creationId xmlns:a16="http://schemas.microsoft.com/office/drawing/2014/main" id="{F56C77EF-7F4F-5209-8329-670FF630B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A37BBF-1685-0066-2EB9-CBB71385A3A6}"/>
                </a:ext>
              </a:extLst>
            </p:cNvPr>
            <p:cNvSpPr/>
            <p:nvPr/>
          </p:nvSpPr>
          <p:spPr>
            <a:xfrm>
              <a:off x="3841901" y="5217036"/>
              <a:ext cx="364477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rgbClr val="22492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rgbClr val="2249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4662C2-51FD-8A88-44E8-0ADF5D4927EE}"/>
              </a:ext>
            </a:extLst>
          </p:cNvPr>
          <p:cNvGrpSpPr/>
          <p:nvPr/>
        </p:nvGrpSpPr>
        <p:grpSpPr>
          <a:xfrm>
            <a:off x="8461661" y="2685163"/>
            <a:ext cx="621569" cy="832972"/>
            <a:chOff x="3620987" y="4707737"/>
            <a:chExt cx="765962" cy="11425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9183A6-4B0B-2ADA-4C67-DF299DB2BF00}"/>
                </a:ext>
              </a:extLst>
            </p:cNvPr>
            <p:cNvGrpSpPr/>
            <p:nvPr/>
          </p:nvGrpSpPr>
          <p:grpSpPr>
            <a:xfrm>
              <a:off x="3620987" y="4707737"/>
              <a:ext cx="765962" cy="770219"/>
              <a:chOff x="1951849" y="5266808"/>
              <a:chExt cx="930954" cy="930954"/>
            </a:xfrm>
          </p:grpSpPr>
          <p:pic>
            <p:nvPicPr>
              <p:cNvPr id="27" name="Graphic 26" descr="Rubber duck with solid fill">
                <a:extLst>
                  <a:ext uri="{FF2B5EF4-FFF2-40B4-BE49-F238E27FC236}">
                    <a16:creationId xmlns:a16="http://schemas.microsoft.com/office/drawing/2014/main" id="{B69C7E4C-8760-82E2-1A6C-CB2D2FC28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28" name="Graphic 27" descr="Bow with solid fill">
                <a:extLst>
                  <a:ext uri="{FF2B5EF4-FFF2-40B4-BE49-F238E27FC236}">
                    <a16:creationId xmlns:a16="http://schemas.microsoft.com/office/drawing/2014/main" id="{ED86CEEF-2D94-98EE-E4B8-BD0C84045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87A217-8E41-EAF5-010A-834F38D3706E}"/>
                </a:ext>
              </a:extLst>
            </p:cNvPr>
            <p:cNvSpPr/>
            <p:nvPr/>
          </p:nvSpPr>
          <p:spPr>
            <a:xfrm>
              <a:off x="3841901" y="5217036"/>
              <a:ext cx="364477" cy="63323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rgbClr val="22492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822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spectacles, sunglasses, goggles">
            <a:extLst>
              <a:ext uri="{FF2B5EF4-FFF2-40B4-BE49-F238E27FC236}">
                <a16:creationId xmlns:a16="http://schemas.microsoft.com/office/drawing/2014/main" id="{907A1216-599F-35EE-74A6-92E7854FE8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34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7566660" y="180594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411479" y="180594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F58A3F-F59B-363E-8A92-588AC04ACCF0}"/>
              </a:ext>
            </a:extLst>
          </p:cNvPr>
          <p:cNvGrpSpPr/>
          <p:nvPr/>
        </p:nvGrpSpPr>
        <p:grpSpPr>
          <a:xfrm>
            <a:off x="411477" y="1042902"/>
            <a:ext cx="1351597" cy="796707"/>
            <a:chOff x="254501" y="891540"/>
            <a:chExt cx="1351597" cy="796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03823F-A0BD-A2E8-B4F3-4E3F1A2B1CC8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735300-FDDA-DB82-A827-879D08BEDE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84E609-2884-A640-CC23-201D78F213DD}"/>
              </a:ext>
            </a:extLst>
          </p:cNvPr>
          <p:cNvGrpSpPr/>
          <p:nvPr/>
        </p:nvGrpSpPr>
        <p:grpSpPr>
          <a:xfrm>
            <a:off x="8718046" y="1005840"/>
            <a:ext cx="1358900" cy="796707"/>
            <a:chOff x="9415276" y="891540"/>
            <a:chExt cx="1358900" cy="79670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312DDF-1B8D-DD07-5366-7B9D8608F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FDACD-CD2D-2BEC-D3F6-6D7C610DAB5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C4B69-1BAA-DB6B-16F2-7E8A530F2E37}"/>
              </a:ext>
            </a:extLst>
          </p:cNvPr>
          <p:cNvCxnSpPr>
            <a:cxnSpLocks/>
          </p:cNvCxnSpPr>
          <p:nvPr/>
        </p:nvCxnSpPr>
        <p:spPr>
          <a:xfrm>
            <a:off x="411477" y="122051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B0DE86-05F6-3A53-B92E-E82784A4CA8F}"/>
              </a:ext>
            </a:extLst>
          </p:cNvPr>
          <p:cNvSpPr/>
          <p:nvPr/>
        </p:nvSpPr>
        <p:spPr>
          <a:xfrm>
            <a:off x="8507730" y="521589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957F7-D378-450A-5A36-E6837254B8FF}"/>
              </a:ext>
            </a:extLst>
          </p:cNvPr>
          <p:cNvSpPr/>
          <p:nvPr/>
        </p:nvSpPr>
        <p:spPr>
          <a:xfrm>
            <a:off x="1352549" y="521589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F173BD-D3DC-8DD0-1159-65064F229671}"/>
              </a:ext>
            </a:extLst>
          </p:cNvPr>
          <p:cNvGrpSpPr/>
          <p:nvPr/>
        </p:nvGrpSpPr>
        <p:grpSpPr>
          <a:xfrm>
            <a:off x="1352547" y="4452852"/>
            <a:ext cx="1351597" cy="796707"/>
            <a:chOff x="254501" y="891540"/>
            <a:chExt cx="1351597" cy="79670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30F4AD-4B35-454C-22AC-B4731E8BEBEF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82EC30-86F8-DC49-5E35-C8E618BDE1A7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73237B-E2EF-8BFF-4251-D6FD49D01665}"/>
              </a:ext>
            </a:extLst>
          </p:cNvPr>
          <p:cNvGrpSpPr/>
          <p:nvPr/>
        </p:nvGrpSpPr>
        <p:grpSpPr>
          <a:xfrm>
            <a:off x="9659116" y="4415790"/>
            <a:ext cx="1358900" cy="796707"/>
            <a:chOff x="9415276" y="891540"/>
            <a:chExt cx="1358900" cy="7967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F60A7D-D5EF-A161-AB48-5A71E5BE5230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6555B2-BBEA-7408-6828-2751FE84FEE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52BE04-25A3-F94F-AC65-9FD217CEE0C3}"/>
              </a:ext>
            </a:extLst>
          </p:cNvPr>
          <p:cNvCxnSpPr>
            <a:cxnSpLocks/>
          </p:cNvCxnSpPr>
          <p:nvPr/>
        </p:nvCxnSpPr>
        <p:spPr>
          <a:xfrm>
            <a:off x="1352547" y="463046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2997491" y="265620"/>
            <a:ext cx="6197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1</a:t>
            </a:r>
            <a:r>
              <a:rPr lang="en-GB" sz="3200" b="1" baseline="30000">
                <a:solidFill>
                  <a:srgbClr val="0070C0"/>
                </a:solidFill>
              </a:rPr>
              <a:t>st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005703-60D2-26E6-A931-6AD89D389D4C}"/>
              </a:ext>
            </a:extLst>
          </p:cNvPr>
          <p:cNvSpPr txBox="1"/>
          <p:nvPr/>
        </p:nvSpPr>
        <p:spPr>
          <a:xfrm>
            <a:off x="3879929" y="3563893"/>
            <a:ext cx="6238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8</a:t>
            </a:r>
            <a:r>
              <a:rPr lang="en-GB" sz="3200" b="1" baseline="30000">
                <a:solidFill>
                  <a:srgbClr val="0070C0"/>
                </a:solidFill>
              </a:rPr>
              <a:t>th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1CB821-F49C-CC1E-243F-F02474F7B995}"/>
              </a:ext>
            </a:extLst>
          </p:cNvPr>
          <p:cNvGrpSpPr/>
          <p:nvPr/>
        </p:nvGrpSpPr>
        <p:grpSpPr>
          <a:xfrm>
            <a:off x="182604" y="312568"/>
            <a:ext cx="642277" cy="707884"/>
            <a:chOff x="408729" y="3315895"/>
            <a:chExt cx="765962" cy="10045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5C6726B-3625-79D4-F2A5-2B67D5D416AB}"/>
                </a:ext>
              </a:extLst>
            </p:cNvPr>
            <p:cNvGrpSpPr/>
            <p:nvPr/>
          </p:nvGrpSpPr>
          <p:grpSpPr>
            <a:xfrm>
              <a:off x="408729" y="3315895"/>
              <a:ext cx="765962" cy="770219"/>
              <a:chOff x="1951849" y="5266808"/>
              <a:chExt cx="930954" cy="930954"/>
            </a:xfrm>
          </p:grpSpPr>
          <p:pic>
            <p:nvPicPr>
              <p:cNvPr id="7" name="Graphic 6" descr="Rubber duck with solid fill">
                <a:extLst>
                  <a:ext uri="{FF2B5EF4-FFF2-40B4-BE49-F238E27FC236}">
                    <a16:creationId xmlns:a16="http://schemas.microsoft.com/office/drawing/2014/main" id="{3D173939-3A2A-B743-FCB4-C405F66BA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10" name="Graphic 9" descr="Bow with solid fill">
                <a:extLst>
                  <a:ext uri="{FF2B5EF4-FFF2-40B4-BE49-F238E27FC236}">
                    <a16:creationId xmlns:a16="http://schemas.microsoft.com/office/drawing/2014/main" id="{72A59F7B-3E57-2FD9-BD64-BBA0AD4C4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590812-7458-867F-C9A8-A0F2C003FB3F}"/>
                </a:ext>
              </a:extLst>
            </p:cNvPr>
            <p:cNvSpPr/>
            <p:nvPr/>
          </p:nvSpPr>
          <p:spPr>
            <a:xfrm>
              <a:off x="563692" y="3858792"/>
              <a:ext cx="364477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48BCC0-5AE0-694C-8CBC-C72B9B0D9803}"/>
              </a:ext>
            </a:extLst>
          </p:cNvPr>
          <p:cNvGrpSpPr/>
          <p:nvPr/>
        </p:nvGrpSpPr>
        <p:grpSpPr>
          <a:xfrm>
            <a:off x="9879998" y="1094661"/>
            <a:ext cx="621569" cy="707886"/>
            <a:chOff x="3620987" y="4707737"/>
            <a:chExt cx="765962" cy="9709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6C74BC-353D-F2D0-5EBC-6299DFB7DA02}"/>
                </a:ext>
              </a:extLst>
            </p:cNvPr>
            <p:cNvGrpSpPr/>
            <p:nvPr/>
          </p:nvGrpSpPr>
          <p:grpSpPr>
            <a:xfrm>
              <a:off x="3620987" y="4707737"/>
              <a:ext cx="765962" cy="770219"/>
              <a:chOff x="1951849" y="5266808"/>
              <a:chExt cx="930954" cy="930954"/>
            </a:xfrm>
          </p:grpSpPr>
          <p:pic>
            <p:nvPicPr>
              <p:cNvPr id="16" name="Graphic 15" descr="Rubber duck with solid fill">
                <a:extLst>
                  <a:ext uri="{FF2B5EF4-FFF2-40B4-BE49-F238E27FC236}">
                    <a16:creationId xmlns:a16="http://schemas.microsoft.com/office/drawing/2014/main" id="{7BC8D0A9-27C3-CB36-C6B7-A2AD963D6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17" name="Graphic 16" descr="Bow with solid fill">
                <a:extLst>
                  <a:ext uri="{FF2B5EF4-FFF2-40B4-BE49-F238E27FC236}">
                    <a16:creationId xmlns:a16="http://schemas.microsoft.com/office/drawing/2014/main" id="{FA533188-A542-2BBC-7CA7-6827874DB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CDD2F6-746A-90F9-0CAE-44EB6C74541A}"/>
                </a:ext>
              </a:extLst>
            </p:cNvPr>
            <p:cNvSpPr/>
            <p:nvPr/>
          </p:nvSpPr>
          <p:spPr>
            <a:xfrm>
              <a:off x="3841901" y="5217036"/>
              <a:ext cx="364477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rgbClr val="22492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rgbClr val="2249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4AA96F-EDCE-076A-9602-3E0063EA5503}"/>
              </a:ext>
            </a:extLst>
          </p:cNvPr>
          <p:cNvGrpSpPr/>
          <p:nvPr/>
        </p:nvGrpSpPr>
        <p:grpSpPr>
          <a:xfrm>
            <a:off x="7255873" y="1078847"/>
            <a:ext cx="621569" cy="832972"/>
            <a:chOff x="3620987" y="4707737"/>
            <a:chExt cx="765962" cy="114253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D94FC1B-692C-9AB0-C970-DD33CA792A36}"/>
                </a:ext>
              </a:extLst>
            </p:cNvPr>
            <p:cNvGrpSpPr/>
            <p:nvPr/>
          </p:nvGrpSpPr>
          <p:grpSpPr>
            <a:xfrm>
              <a:off x="3620987" y="4707737"/>
              <a:ext cx="765962" cy="770219"/>
              <a:chOff x="1951849" y="5266808"/>
              <a:chExt cx="930954" cy="930954"/>
            </a:xfrm>
          </p:grpSpPr>
          <p:pic>
            <p:nvPicPr>
              <p:cNvPr id="21" name="Graphic 20" descr="Rubber duck with solid fill">
                <a:extLst>
                  <a:ext uri="{FF2B5EF4-FFF2-40B4-BE49-F238E27FC236}">
                    <a16:creationId xmlns:a16="http://schemas.microsoft.com/office/drawing/2014/main" id="{EB39DCAF-B7BC-B462-DCC2-CD4A9798C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22" name="Graphic 21" descr="Bow with solid fill">
                <a:extLst>
                  <a:ext uri="{FF2B5EF4-FFF2-40B4-BE49-F238E27FC236}">
                    <a16:creationId xmlns:a16="http://schemas.microsoft.com/office/drawing/2014/main" id="{C1C36F7A-32A6-1C54-C2BA-797436956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DA9F26-DE95-3550-2132-CA397F894389}"/>
                </a:ext>
              </a:extLst>
            </p:cNvPr>
            <p:cNvSpPr/>
            <p:nvPr/>
          </p:nvSpPr>
          <p:spPr>
            <a:xfrm>
              <a:off x="3841901" y="5217036"/>
              <a:ext cx="364477" cy="63323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rgbClr val="22492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AF2656-152B-1EF8-485F-298A2FB1279E}"/>
              </a:ext>
            </a:extLst>
          </p:cNvPr>
          <p:cNvGrpSpPr/>
          <p:nvPr/>
        </p:nvGrpSpPr>
        <p:grpSpPr>
          <a:xfrm>
            <a:off x="1120797" y="3641436"/>
            <a:ext cx="642277" cy="707884"/>
            <a:chOff x="408729" y="3315895"/>
            <a:chExt cx="765962" cy="100456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B28C79-873B-2B00-F7C9-FCB316C8756A}"/>
                </a:ext>
              </a:extLst>
            </p:cNvPr>
            <p:cNvGrpSpPr/>
            <p:nvPr/>
          </p:nvGrpSpPr>
          <p:grpSpPr>
            <a:xfrm>
              <a:off x="408729" y="3315895"/>
              <a:ext cx="765962" cy="770219"/>
              <a:chOff x="1951849" y="5266808"/>
              <a:chExt cx="930954" cy="930954"/>
            </a:xfrm>
          </p:grpSpPr>
          <p:pic>
            <p:nvPicPr>
              <p:cNvPr id="40" name="Graphic 39" descr="Rubber duck with solid fill">
                <a:extLst>
                  <a:ext uri="{FF2B5EF4-FFF2-40B4-BE49-F238E27FC236}">
                    <a16:creationId xmlns:a16="http://schemas.microsoft.com/office/drawing/2014/main" id="{C7E36607-1335-E455-A104-6A0123BAF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41" name="Graphic 40" descr="Bow with solid fill">
                <a:extLst>
                  <a:ext uri="{FF2B5EF4-FFF2-40B4-BE49-F238E27FC236}">
                    <a16:creationId xmlns:a16="http://schemas.microsoft.com/office/drawing/2014/main" id="{93D4EA0A-5D56-09E2-7410-61D5564BA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C952BC-41B9-97A4-4EBC-68A846FA1465}"/>
                </a:ext>
              </a:extLst>
            </p:cNvPr>
            <p:cNvSpPr/>
            <p:nvPr/>
          </p:nvSpPr>
          <p:spPr>
            <a:xfrm>
              <a:off x="563692" y="3858792"/>
              <a:ext cx="364477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5D9A720-659B-0B4C-072B-BBBEC2783F76}"/>
              </a:ext>
            </a:extLst>
          </p:cNvPr>
          <p:cNvGrpSpPr/>
          <p:nvPr/>
        </p:nvGrpSpPr>
        <p:grpSpPr>
          <a:xfrm>
            <a:off x="10818191" y="4423529"/>
            <a:ext cx="621569" cy="707886"/>
            <a:chOff x="3620987" y="4707737"/>
            <a:chExt cx="765962" cy="97096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F155DEC-73E0-36A5-8788-D6078E08246A}"/>
                </a:ext>
              </a:extLst>
            </p:cNvPr>
            <p:cNvGrpSpPr/>
            <p:nvPr/>
          </p:nvGrpSpPr>
          <p:grpSpPr>
            <a:xfrm>
              <a:off x="3620987" y="4707737"/>
              <a:ext cx="765962" cy="770219"/>
              <a:chOff x="1951849" y="5266808"/>
              <a:chExt cx="930954" cy="930954"/>
            </a:xfrm>
          </p:grpSpPr>
          <p:pic>
            <p:nvPicPr>
              <p:cNvPr id="45" name="Graphic 44" descr="Rubber duck with solid fill">
                <a:extLst>
                  <a:ext uri="{FF2B5EF4-FFF2-40B4-BE49-F238E27FC236}">
                    <a16:creationId xmlns:a16="http://schemas.microsoft.com/office/drawing/2014/main" id="{2E74E619-4258-8C36-4824-3DB3D273C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46" name="Graphic 45" descr="Bow with solid fill">
                <a:extLst>
                  <a:ext uri="{FF2B5EF4-FFF2-40B4-BE49-F238E27FC236}">
                    <a16:creationId xmlns:a16="http://schemas.microsoft.com/office/drawing/2014/main" id="{8AC6D4CD-CD87-98F4-4B9F-56AF1E4A9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4986F9D-4FC5-2CE9-4427-DC45C92F8F4F}"/>
                </a:ext>
              </a:extLst>
            </p:cNvPr>
            <p:cNvSpPr/>
            <p:nvPr/>
          </p:nvSpPr>
          <p:spPr>
            <a:xfrm>
              <a:off x="3841901" y="5217036"/>
              <a:ext cx="364477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rgbClr val="22492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2400" b="0" cap="none" spc="0" dirty="0">
                <a:ln w="0"/>
                <a:solidFill>
                  <a:srgbClr val="2249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F854C1-0AFA-FD79-7EF0-AB47C03DF0B1}"/>
              </a:ext>
            </a:extLst>
          </p:cNvPr>
          <p:cNvGrpSpPr/>
          <p:nvPr/>
        </p:nvGrpSpPr>
        <p:grpSpPr>
          <a:xfrm>
            <a:off x="8178025" y="4459276"/>
            <a:ext cx="621569" cy="832972"/>
            <a:chOff x="3620987" y="4707737"/>
            <a:chExt cx="765962" cy="114253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E28C267-2BDC-FABF-5FC0-3587967556FE}"/>
                </a:ext>
              </a:extLst>
            </p:cNvPr>
            <p:cNvGrpSpPr/>
            <p:nvPr/>
          </p:nvGrpSpPr>
          <p:grpSpPr>
            <a:xfrm>
              <a:off x="3620987" y="4707737"/>
              <a:ext cx="765962" cy="770219"/>
              <a:chOff x="1951849" y="5266808"/>
              <a:chExt cx="930954" cy="930954"/>
            </a:xfrm>
          </p:grpSpPr>
          <p:pic>
            <p:nvPicPr>
              <p:cNvPr id="50" name="Graphic 49" descr="Rubber duck with solid fill">
                <a:extLst>
                  <a:ext uri="{FF2B5EF4-FFF2-40B4-BE49-F238E27FC236}">
                    <a16:creationId xmlns:a16="http://schemas.microsoft.com/office/drawing/2014/main" id="{0EE3021E-EE53-D17C-7054-7E347AC11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51849" y="5266808"/>
                <a:ext cx="930954" cy="930954"/>
              </a:xfrm>
              <a:prstGeom prst="rect">
                <a:avLst/>
              </a:prstGeom>
            </p:spPr>
          </p:pic>
          <p:pic>
            <p:nvPicPr>
              <p:cNvPr id="51" name="Graphic 50" descr="Bow with solid fill">
                <a:extLst>
                  <a:ext uri="{FF2B5EF4-FFF2-40B4-BE49-F238E27FC236}">
                    <a16:creationId xmlns:a16="http://schemas.microsoft.com/office/drawing/2014/main" id="{1681E318-A4AF-5C7D-4B6E-387D4EC05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744862">
                <a:off x="2270044" y="5555852"/>
                <a:ext cx="482906" cy="482906"/>
              </a:xfrm>
              <a:prstGeom prst="rect">
                <a:avLst/>
              </a:prstGeom>
            </p:spPr>
          </p:pic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94DEC8-1EDB-6774-9127-0CEA4F71ACED}"/>
                </a:ext>
              </a:extLst>
            </p:cNvPr>
            <p:cNvSpPr/>
            <p:nvPr/>
          </p:nvSpPr>
          <p:spPr>
            <a:xfrm>
              <a:off x="3841901" y="5217036"/>
              <a:ext cx="364477" cy="63323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rgbClr val="22492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687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A4DEF-9904-7755-8CF4-D7931B240C85}"/>
              </a:ext>
            </a:extLst>
          </p:cNvPr>
          <p:cNvSpPr/>
          <p:nvPr/>
        </p:nvSpPr>
        <p:spPr>
          <a:xfrm>
            <a:off x="7566660" y="180594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28297-5621-CE9B-114C-22CF60C3E86E}"/>
              </a:ext>
            </a:extLst>
          </p:cNvPr>
          <p:cNvSpPr/>
          <p:nvPr/>
        </p:nvSpPr>
        <p:spPr>
          <a:xfrm>
            <a:off x="411479" y="180594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F58A3F-F59B-363E-8A92-588AC04ACCF0}"/>
              </a:ext>
            </a:extLst>
          </p:cNvPr>
          <p:cNvGrpSpPr/>
          <p:nvPr/>
        </p:nvGrpSpPr>
        <p:grpSpPr>
          <a:xfrm>
            <a:off x="411477" y="1042902"/>
            <a:ext cx="1351597" cy="796707"/>
            <a:chOff x="254501" y="891540"/>
            <a:chExt cx="1351597" cy="796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03823F-A0BD-A2E8-B4F3-4E3F1A2B1CC8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735300-FDDA-DB82-A827-879D08BEDE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84E609-2884-A640-CC23-201D78F213DD}"/>
              </a:ext>
            </a:extLst>
          </p:cNvPr>
          <p:cNvGrpSpPr/>
          <p:nvPr/>
        </p:nvGrpSpPr>
        <p:grpSpPr>
          <a:xfrm>
            <a:off x="8718046" y="1005840"/>
            <a:ext cx="1358900" cy="796707"/>
            <a:chOff x="9415276" y="891540"/>
            <a:chExt cx="1358900" cy="79670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312DDF-1B8D-DD07-5366-7B9D8608F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FDACD-CD2D-2BEC-D3F6-6D7C610DAB5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1</a:t>
              </a:r>
              <a:r>
                <a:rPr lang="en-GB" sz="1800" baseline="30000" dirty="0"/>
                <a:t>st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C4B69-1BAA-DB6B-16F2-7E8A530F2E37}"/>
              </a:ext>
            </a:extLst>
          </p:cNvPr>
          <p:cNvCxnSpPr>
            <a:cxnSpLocks/>
          </p:cNvCxnSpPr>
          <p:nvPr/>
        </p:nvCxnSpPr>
        <p:spPr>
          <a:xfrm>
            <a:off x="411477" y="122051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B0DE86-05F6-3A53-B92E-E82784A4CA8F}"/>
              </a:ext>
            </a:extLst>
          </p:cNvPr>
          <p:cNvSpPr/>
          <p:nvPr/>
        </p:nvSpPr>
        <p:spPr>
          <a:xfrm>
            <a:off x="8507730" y="5215891"/>
            <a:ext cx="2510286" cy="1092200"/>
          </a:xfrm>
          <a:prstGeom prst="rect">
            <a:avLst/>
          </a:prstGeom>
          <a:solidFill>
            <a:srgbClr val="2249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Incrementally refreshed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957F7-D378-450A-5A36-E6837254B8FF}"/>
              </a:ext>
            </a:extLst>
          </p:cNvPr>
          <p:cNvSpPr/>
          <p:nvPr/>
        </p:nvSpPr>
        <p:spPr>
          <a:xfrm>
            <a:off x="1352549" y="5215891"/>
            <a:ext cx="7155179" cy="1092200"/>
          </a:xfrm>
          <a:prstGeom prst="rect">
            <a:avLst/>
          </a:prstGeom>
          <a:solidFill>
            <a:srgbClr val="C38E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chemeClr val="tx1"/>
                </a:solidFill>
              </a:rPr>
              <a:t>Archived Data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F173BD-D3DC-8DD0-1159-65064F229671}"/>
              </a:ext>
            </a:extLst>
          </p:cNvPr>
          <p:cNvGrpSpPr/>
          <p:nvPr/>
        </p:nvGrpSpPr>
        <p:grpSpPr>
          <a:xfrm>
            <a:off x="1352547" y="4452852"/>
            <a:ext cx="1351597" cy="796707"/>
            <a:chOff x="254501" y="891540"/>
            <a:chExt cx="1351597" cy="79670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30F4AD-4B35-454C-22AC-B4731E8BEBEF}"/>
                </a:ext>
              </a:extLst>
            </p:cNvPr>
            <p:cNvSpPr txBox="1"/>
            <p:nvPr/>
          </p:nvSpPr>
          <p:spPr>
            <a:xfrm>
              <a:off x="254501" y="1129784"/>
              <a:ext cx="1351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2021</a:t>
              </a:r>
              <a:endParaRPr lang="en-GB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82EC30-86F8-DC49-5E35-C8E618BDE1A7}"/>
                </a:ext>
              </a:extLst>
            </p:cNvPr>
            <p:cNvCxnSpPr>
              <a:cxnSpLocks/>
            </p:cNvCxnSpPr>
            <p:nvPr/>
          </p:nvCxnSpPr>
          <p:spPr>
            <a:xfrm>
              <a:off x="254501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73237B-E2EF-8BFF-4251-D6FD49D01665}"/>
              </a:ext>
            </a:extLst>
          </p:cNvPr>
          <p:cNvGrpSpPr/>
          <p:nvPr/>
        </p:nvGrpSpPr>
        <p:grpSpPr>
          <a:xfrm>
            <a:off x="9659116" y="4415790"/>
            <a:ext cx="1358900" cy="796707"/>
            <a:chOff x="9415276" y="891540"/>
            <a:chExt cx="1358900" cy="7967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F60A7D-D5EF-A161-AB48-5A71E5BE5230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76" y="891540"/>
              <a:ext cx="0" cy="7967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6555B2-BBEA-7408-6828-2751FE84FEE1}"/>
                </a:ext>
              </a:extLst>
            </p:cNvPr>
            <p:cNvSpPr txBox="1"/>
            <p:nvPr/>
          </p:nvSpPr>
          <p:spPr>
            <a:xfrm>
              <a:off x="9415276" y="1140946"/>
              <a:ext cx="1358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/>
                <a:t>8</a:t>
              </a:r>
              <a:r>
                <a:rPr lang="en-GB" sz="1800" baseline="30000" dirty="0"/>
                <a:t>th</a:t>
              </a:r>
              <a:r>
                <a:rPr lang="en-GB" sz="1800" dirty="0"/>
                <a:t> Jan 2023</a:t>
              </a:r>
              <a:endParaRPr lang="en-GB" dirty="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52BE04-25A3-F94F-AC65-9FD217CEE0C3}"/>
              </a:ext>
            </a:extLst>
          </p:cNvPr>
          <p:cNvCxnSpPr>
            <a:cxnSpLocks/>
          </p:cNvCxnSpPr>
          <p:nvPr/>
        </p:nvCxnSpPr>
        <p:spPr>
          <a:xfrm>
            <a:off x="1352547" y="4630464"/>
            <a:ext cx="9665469" cy="0"/>
          </a:xfrm>
          <a:prstGeom prst="straightConnector1">
            <a:avLst/>
          </a:prstGeom>
          <a:ln w="28575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A52082-B6EC-7D2A-4A11-1DE2EC4DD7D2}"/>
              </a:ext>
            </a:extLst>
          </p:cNvPr>
          <p:cNvSpPr txBox="1"/>
          <p:nvPr/>
        </p:nvSpPr>
        <p:spPr>
          <a:xfrm>
            <a:off x="2997491" y="265620"/>
            <a:ext cx="6197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1</a:t>
            </a:r>
            <a:r>
              <a:rPr lang="en-GB" sz="3200" b="1" baseline="30000">
                <a:solidFill>
                  <a:srgbClr val="0070C0"/>
                </a:solidFill>
              </a:rPr>
              <a:t>st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005703-60D2-26E6-A931-6AD89D389D4C}"/>
              </a:ext>
            </a:extLst>
          </p:cNvPr>
          <p:cNvSpPr txBox="1"/>
          <p:nvPr/>
        </p:nvSpPr>
        <p:spPr>
          <a:xfrm>
            <a:off x="3879929" y="3563893"/>
            <a:ext cx="6238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0070C0"/>
                </a:solidFill>
              </a:rPr>
              <a:t>Data Flow / Data Set at 8</a:t>
            </a:r>
            <a:r>
              <a:rPr lang="en-GB" sz="3200" b="1" baseline="30000">
                <a:solidFill>
                  <a:srgbClr val="0070C0"/>
                </a:solidFill>
              </a:rPr>
              <a:t>th</a:t>
            </a:r>
            <a:r>
              <a:rPr lang="en-GB" sz="3200" b="1">
                <a:solidFill>
                  <a:srgbClr val="0070C0"/>
                </a:solidFill>
              </a:rPr>
              <a:t> Jan </a:t>
            </a:r>
            <a:r>
              <a:rPr lang="en-GB" sz="3200" b="1" dirty="0">
                <a:solidFill>
                  <a:srgbClr val="0070C0"/>
                </a:solidFill>
              </a:rPr>
              <a:t>2023</a:t>
            </a:r>
            <a:endParaRPr lang="en-GB" sz="3200" b="1">
              <a:solidFill>
                <a:srgbClr val="0070C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3114BC-030B-C5A5-6FAE-BB73CA3E3931}"/>
              </a:ext>
            </a:extLst>
          </p:cNvPr>
          <p:cNvSpPr/>
          <p:nvPr/>
        </p:nvSpPr>
        <p:spPr>
          <a:xfrm>
            <a:off x="411476" y="5215891"/>
            <a:ext cx="941071" cy="109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1A2704D6-8933-8C47-0510-8DEB28AC0E0E}"/>
              </a:ext>
            </a:extLst>
          </p:cNvPr>
          <p:cNvSpPr/>
          <p:nvPr/>
        </p:nvSpPr>
        <p:spPr>
          <a:xfrm>
            <a:off x="273124" y="3201881"/>
            <a:ext cx="1953105" cy="946787"/>
          </a:xfrm>
          <a:prstGeom prst="borderCallout2">
            <a:avLst>
              <a:gd name="adj1" fmla="val 99978"/>
              <a:gd name="adj2" fmla="val 22684"/>
              <a:gd name="adj3" fmla="val 155412"/>
              <a:gd name="adj4" fmla="val 24299"/>
              <a:gd name="adj5" fmla="val 213926"/>
              <a:gd name="adj6" fmla="val 28205"/>
            </a:avLst>
          </a:prstGeom>
          <a:solidFill>
            <a:schemeClr val="bg1">
              <a:lumMod val="85000"/>
            </a:schemeClr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This data will be deleted.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E44A2-489B-7DDA-9E1F-764250690168}"/>
              </a:ext>
            </a:extLst>
          </p:cNvPr>
          <p:cNvSpPr txBox="1"/>
          <p:nvPr/>
        </p:nvSpPr>
        <p:spPr>
          <a:xfrm>
            <a:off x="411477" y="6391809"/>
            <a:ext cx="1351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1</a:t>
            </a:r>
            <a:r>
              <a:rPr lang="en-GB" sz="1800" baseline="30000"/>
              <a:t>st</a:t>
            </a:r>
            <a:r>
              <a:rPr lang="en-GB" sz="1800"/>
              <a:t> Jan </a:t>
            </a:r>
            <a:r>
              <a:rPr lang="en-GB" sz="1800" dirty="0"/>
              <a:t>2021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0ACB9A-3BB8-C384-8696-DF92494FE53E}"/>
              </a:ext>
            </a:extLst>
          </p:cNvPr>
          <p:cNvCxnSpPr>
            <a:cxnSpLocks/>
          </p:cNvCxnSpPr>
          <p:nvPr/>
        </p:nvCxnSpPr>
        <p:spPr>
          <a:xfrm>
            <a:off x="411477" y="6308091"/>
            <a:ext cx="0" cy="4530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907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rick&#10;&#10;Description automatically generated">
            <a:extLst>
              <a:ext uri="{FF2B5EF4-FFF2-40B4-BE49-F238E27FC236}">
                <a16:creationId xmlns:a16="http://schemas.microsoft.com/office/drawing/2014/main" id="{0E2413D6-B8D1-401E-4DC6-6D4CC0343C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90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1D0FCDA-833C-443D-3FF9-C2A173AD3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42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D4E9F70-926F-1D52-B340-BF989FC25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7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headphones and sitting at a desk with a computer">
            <a:extLst>
              <a:ext uri="{FF2B5EF4-FFF2-40B4-BE49-F238E27FC236}">
                <a16:creationId xmlns:a16="http://schemas.microsoft.com/office/drawing/2014/main" id="{F399DF89-B10C-093B-E50E-81C98D437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3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8A94D80-2332-945F-599A-822B6A0605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8447"/>
            <a:ext cx="12192000" cy="63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uments containing text">
            <a:extLst>
              <a:ext uri="{FF2B5EF4-FFF2-40B4-BE49-F238E27FC236}">
                <a16:creationId xmlns:a16="http://schemas.microsoft.com/office/drawing/2014/main" id="{A4FC1D97-0574-DD25-C149-47D73230A2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66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8A94D80-2332-945F-599A-822B6A0605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8447"/>
            <a:ext cx="12192000" cy="6341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014878-CF6A-DA73-2562-D45104E6804D}"/>
              </a:ext>
            </a:extLst>
          </p:cNvPr>
          <p:cNvSpPr/>
          <p:nvPr/>
        </p:nvSpPr>
        <p:spPr>
          <a:xfrm>
            <a:off x="7021233" y="1984214"/>
            <a:ext cx="4232953" cy="65754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860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B3E8E-776F-86FB-10CC-4369772C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71" y="923330"/>
            <a:ext cx="7751257" cy="58491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192A24-A8AE-2D8C-CBBD-5915DEDDFB05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Created an empty 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220042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EB1D2-5700-32B4-8DDF-89AA128C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66" y="1762762"/>
            <a:ext cx="9266667" cy="5095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E341D4-D9E7-84C2-8C19-2A5628A98D65}"/>
              </a:ext>
            </a:extLst>
          </p:cNvPr>
          <p:cNvSpPr/>
          <p:nvPr/>
        </p:nvSpPr>
        <p:spPr>
          <a:xfrm>
            <a:off x="0" y="-107335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Script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1  -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CreateFactTable.sql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4180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E341D4-D9E7-84C2-8C19-2A5628A98D65}"/>
              </a:ext>
            </a:extLst>
          </p:cNvPr>
          <p:cNvSpPr/>
          <p:nvPr/>
        </p:nvSpPr>
        <p:spPr>
          <a:xfrm>
            <a:off x="0" y="-107335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Script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2  - </a:t>
            </a:r>
            <a:r>
              <a:rPr lang="en-GB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CreateAgentDim.sql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B81C7-8CD1-4062-2F10-2DB1797A0F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86" y="1589841"/>
            <a:ext cx="6482628" cy="52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37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E341D4-D9E7-84C2-8C19-2A5628A98D65}"/>
              </a:ext>
            </a:extLst>
          </p:cNvPr>
          <p:cNvSpPr/>
          <p:nvPr/>
        </p:nvSpPr>
        <p:spPr>
          <a:xfrm>
            <a:off x="0" y="-107335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Script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3  -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GenerateFactTable</a:t>
            </a:r>
            <a:r>
              <a:rPr lang="en-GB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lang="en-GB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33487-B073-46F6-2365-58A84405D5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7420" y="1646468"/>
            <a:ext cx="8092440" cy="52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29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DAC2F-D979-A2DC-2F0A-0C95583C6D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530" y="0"/>
            <a:ext cx="8290940" cy="68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71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497350-0EEA-ECB0-3A20-34D42432167E}"/>
              </a:ext>
            </a:extLst>
          </p:cNvPr>
          <p:cNvCxnSpPr>
            <a:cxnSpLocks/>
          </p:cNvCxnSpPr>
          <p:nvPr/>
        </p:nvCxnSpPr>
        <p:spPr>
          <a:xfrm>
            <a:off x="1737360" y="828675"/>
            <a:ext cx="0" cy="5583555"/>
          </a:xfrm>
          <a:prstGeom prst="line">
            <a:avLst/>
          </a:prstGeom>
          <a:ln w="1016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70C605-0B74-1BF4-0A04-0ED57093FBDF}"/>
              </a:ext>
            </a:extLst>
          </p:cNvPr>
          <p:cNvGrpSpPr/>
          <p:nvPr/>
        </p:nvGrpSpPr>
        <p:grpSpPr>
          <a:xfrm>
            <a:off x="251898" y="2734169"/>
            <a:ext cx="1303037" cy="1930177"/>
            <a:chOff x="251898" y="2734169"/>
            <a:chExt cx="1303037" cy="1930177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C72F4045-4E15-1D15-4659-81885E30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88" y="2734169"/>
              <a:ext cx="1235347" cy="123534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33FDE5-9DF2-28CD-6B02-86CE72781441}"/>
                </a:ext>
              </a:extLst>
            </p:cNvPr>
            <p:cNvSpPr/>
            <p:nvPr/>
          </p:nvSpPr>
          <p:spPr>
            <a:xfrm>
              <a:off x="251898" y="3833349"/>
              <a:ext cx="1221167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Azure</a:t>
              </a:r>
              <a:b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SQL DB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AD6007-7426-5CBE-6BEC-9CA033337D63}"/>
              </a:ext>
            </a:extLst>
          </p:cNvPr>
          <p:cNvGrpSpPr/>
          <p:nvPr/>
        </p:nvGrpSpPr>
        <p:grpSpPr>
          <a:xfrm>
            <a:off x="1331119" y="1980247"/>
            <a:ext cx="3514288" cy="2897504"/>
            <a:chOff x="1331119" y="1980247"/>
            <a:chExt cx="3514288" cy="289750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98CC3F-DE02-DE80-A4F2-81F655DC6243}"/>
                </a:ext>
              </a:extLst>
            </p:cNvPr>
            <p:cNvGrpSpPr/>
            <p:nvPr/>
          </p:nvGrpSpPr>
          <p:grpSpPr>
            <a:xfrm>
              <a:off x="1331119" y="1980247"/>
              <a:ext cx="3514288" cy="2897504"/>
              <a:chOff x="1331119" y="1980247"/>
              <a:chExt cx="3514288" cy="289750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E439AAA-E1A7-9CC0-F515-C6CE0869BD0F}"/>
                  </a:ext>
                </a:extLst>
              </p:cNvPr>
              <p:cNvSpPr/>
              <p:nvPr/>
            </p:nvSpPr>
            <p:spPr>
              <a:xfrm>
                <a:off x="2102210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3B473C6-799E-B60A-CDC1-3E9085721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20268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728419E-49A7-9817-4FB4-BA7D3FBAF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55843" y="2907374"/>
                <a:ext cx="1035929" cy="1183919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7ABFCCC-67D9-5856-F3A6-7775D1B7A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119" y="3428999"/>
                <a:ext cx="1565128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988123-0090-BAE9-A467-BC1F09FD8093}"/>
                </a:ext>
              </a:extLst>
            </p:cNvPr>
            <p:cNvSpPr txBox="1"/>
            <p:nvPr/>
          </p:nvSpPr>
          <p:spPr>
            <a:xfrm>
              <a:off x="2249859" y="4400923"/>
              <a:ext cx="25157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r>
                <a:rPr lang="en-GB"/>
                <a:t> [DF]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B6DD9A-9799-F330-8AE8-F2AA6976CC06}"/>
              </a:ext>
            </a:extLst>
          </p:cNvPr>
          <p:cNvGrpSpPr/>
          <p:nvPr/>
        </p:nvGrpSpPr>
        <p:grpSpPr>
          <a:xfrm>
            <a:off x="4062843" y="1980247"/>
            <a:ext cx="4272979" cy="2897504"/>
            <a:chOff x="4062843" y="1980247"/>
            <a:chExt cx="4272979" cy="289750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4477F2-E138-262F-2DB1-076E43FAAD03}"/>
                </a:ext>
              </a:extLst>
            </p:cNvPr>
            <p:cNvGrpSpPr/>
            <p:nvPr/>
          </p:nvGrpSpPr>
          <p:grpSpPr>
            <a:xfrm>
              <a:off x="4062843" y="1980247"/>
              <a:ext cx="4272979" cy="2897504"/>
              <a:chOff x="4062843" y="1980247"/>
              <a:chExt cx="4272979" cy="289750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08F6790-69FA-C319-7C28-BE3484920BE3}"/>
                  </a:ext>
                </a:extLst>
              </p:cNvPr>
              <p:cNvSpPr/>
              <p:nvPr/>
            </p:nvSpPr>
            <p:spPr>
              <a:xfrm>
                <a:off x="5592625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8FE10883-2250-E5CB-29CF-3024D731E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8010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A9C0BFFD-930C-15AD-0A61-8AF406E3D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42956" y="2841859"/>
                <a:ext cx="1249434" cy="1249434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DFF3E0D-EEC1-31AB-7F93-72428B913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2843" y="3512032"/>
                <a:ext cx="2515757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75A23-F498-2946-2EF4-3DE5A7AA01C1}"/>
                </a:ext>
              </a:extLst>
            </p:cNvPr>
            <p:cNvSpPr txBox="1"/>
            <p:nvPr/>
          </p:nvSpPr>
          <p:spPr>
            <a:xfrm>
              <a:off x="5706346" y="4392134"/>
              <a:ext cx="2515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r>
                <a:rPr lang="en-GB"/>
                <a:t> [DS]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EB8E59-5FE0-1612-3BDB-7A86196CEA6D}"/>
              </a:ext>
            </a:extLst>
          </p:cNvPr>
          <p:cNvGrpSpPr/>
          <p:nvPr/>
        </p:nvGrpSpPr>
        <p:grpSpPr>
          <a:xfrm>
            <a:off x="7520418" y="1980247"/>
            <a:ext cx="4305820" cy="2897504"/>
            <a:chOff x="7520418" y="1980247"/>
            <a:chExt cx="4305820" cy="289750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5F707B8-1F71-51AB-DF48-12A7B68FE036}"/>
                </a:ext>
              </a:extLst>
            </p:cNvPr>
            <p:cNvGrpSpPr/>
            <p:nvPr/>
          </p:nvGrpSpPr>
          <p:grpSpPr>
            <a:xfrm>
              <a:off x="7520418" y="1980247"/>
              <a:ext cx="4305820" cy="2897504"/>
              <a:chOff x="7520418" y="1980247"/>
              <a:chExt cx="4305820" cy="289750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4D772B2-D8AA-E4F6-A604-CB32D80D06D6}"/>
                  </a:ext>
                </a:extLst>
              </p:cNvPr>
              <p:cNvSpPr/>
              <p:nvPr/>
            </p:nvSpPr>
            <p:spPr>
              <a:xfrm>
                <a:off x="9083041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7FD0B889-A81C-56A7-D52D-2F120EAA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96378" y="2183128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A0BEAEB-7867-E610-54F9-728348209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957919" y="2766706"/>
                <a:ext cx="993441" cy="1324587"/>
              </a:xfrm>
              <a:prstGeom prst="rect">
                <a:avLst/>
              </a:prstGeom>
            </p:spPr>
          </p:pic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DEDF29-47BE-4B68-F859-5531E72B7A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418" y="3515690"/>
                <a:ext cx="2351939" cy="0"/>
              </a:xfrm>
              <a:prstGeom prst="straightConnector1">
                <a:avLst/>
              </a:prstGeom>
              <a:ln w="1270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A13BEB-EACC-3AC7-1FB2-27B802722B00}"/>
                </a:ext>
              </a:extLst>
            </p:cNvPr>
            <p:cNvSpPr txBox="1"/>
            <p:nvPr/>
          </p:nvSpPr>
          <p:spPr>
            <a:xfrm>
              <a:off x="9310484" y="4368182"/>
              <a:ext cx="2515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err="1"/>
                <a:t>IncrementalRefresh</a:t>
              </a:r>
              <a:endParaRPr lang="en-GB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2782C06-40B1-3656-65FC-867A99F0032E}"/>
              </a:ext>
            </a:extLst>
          </p:cNvPr>
          <p:cNvSpPr/>
          <p:nvPr/>
        </p:nvSpPr>
        <p:spPr>
          <a:xfrm>
            <a:off x="0" y="-5260"/>
            <a:ext cx="38254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Premium version </a:t>
            </a:r>
          </a:p>
        </p:txBody>
      </p:sp>
    </p:spTree>
    <p:extLst>
      <p:ext uri="{BB962C8B-B14F-4D97-AF65-F5344CB8AC3E}">
        <p14:creationId xmlns:p14="http://schemas.microsoft.com/office/powerpoint/2010/main" val="377523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497350-0EEA-ECB0-3A20-34D42432167E}"/>
              </a:ext>
            </a:extLst>
          </p:cNvPr>
          <p:cNvCxnSpPr>
            <a:cxnSpLocks/>
          </p:cNvCxnSpPr>
          <p:nvPr/>
        </p:nvCxnSpPr>
        <p:spPr>
          <a:xfrm>
            <a:off x="1737360" y="828675"/>
            <a:ext cx="0" cy="5583555"/>
          </a:xfrm>
          <a:prstGeom prst="line">
            <a:avLst/>
          </a:prstGeom>
          <a:ln w="1016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DFE1DC-E07A-D2F0-2B20-ABFA16AE8522}"/>
              </a:ext>
            </a:extLst>
          </p:cNvPr>
          <p:cNvGrpSpPr/>
          <p:nvPr/>
        </p:nvGrpSpPr>
        <p:grpSpPr>
          <a:xfrm>
            <a:off x="1879600" y="546658"/>
            <a:ext cx="9946638" cy="923330"/>
            <a:chOff x="1879600" y="546658"/>
            <a:chExt cx="9946638" cy="92333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51273A-CB0B-54D5-8D9E-D3EB1A6A4697}"/>
                </a:ext>
              </a:extLst>
            </p:cNvPr>
            <p:cNvSpPr/>
            <p:nvPr/>
          </p:nvSpPr>
          <p:spPr>
            <a:xfrm>
              <a:off x="4291009" y="546658"/>
              <a:ext cx="485241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Power BI Service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7544B4-3484-7CD8-C967-DEA5D1E2DF48}"/>
                </a:ext>
              </a:extLst>
            </p:cNvPr>
            <p:cNvCxnSpPr/>
            <p:nvPr/>
          </p:nvCxnSpPr>
          <p:spPr>
            <a:xfrm flipH="1">
              <a:off x="1879600" y="1008323"/>
              <a:ext cx="228600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782993-19F4-7E47-804A-BED43DB1A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3428" y="1007313"/>
              <a:ext cx="2682810" cy="7677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70C605-0B74-1BF4-0A04-0ED57093FBDF}"/>
              </a:ext>
            </a:extLst>
          </p:cNvPr>
          <p:cNvGrpSpPr/>
          <p:nvPr/>
        </p:nvGrpSpPr>
        <p:grpSpPr>
          <a:xfrm>
            <a:off x="251898" y="2734169"/>
            <a:ext cx="1303037" cy="1930177"/>
            <a:chOff x="251898" y="2734169"/>
            <a:chExt cx="1303037" cy="1930177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C72F4045-4E15-1D15-4659-81885E30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88" y="2734169"/>
              <a:ext cx="1235347" cy="123534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33FDE5-9DF2-28CD-6B02-86CE72781441}"/>
                </a:ext>
              </a:extLst>
            </p:cNvPr>
            <p:cNvSpPr/>
            <p:nvPr/>
          </p:nvSpPr>
          <p:spPr>
            <a:xfrm>
              <a:off x="251898" y="3833349"/>
              <a:ext cx="1221167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Azure</a:t>
              </a:r>
              <a:b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2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SQL DB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F82E74-C5B6-B60C-78B4-E39CD90364CF}"/>
              </a:ext>
            </a:extLst>
          </p:cNvPr>
          <p:cNvGrpSpPr/>
          <p:nvPr/>
        </p:nvGrpSpPr>
        <p:grpSpPr>
          <a:xfrm>
            <a:off x="1240640" y="1903090"/>
            <a:ext cx="5358733" cy="2897504"/>
            <a:chOff x="1240640" y="1903090"/>
            <a:chExt cx="5358733" cy="289750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FF3E0D-EEC1-31AB-7F93-72428B9135F1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1240640" y="3389419"/>
              <a:ext cx="3465867" cy="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9FB8FA-3122-B001-0803-21D493857162}"/>
                </a:ext>
              </a:extLst>
            </p:cNvPr>
            <p:cNvGrpSpPr/>
            <p:nvPr/>
          </p:nvGrpSpPr>
          <p:grpSpPr>
            <a:xfrm>
              <a:off x="3856176" y="1903090"/>
              <a:ext cx="2743197" cy="2897504"/>
              <a:chOff x="5592625" y="1980247"/>
              <a:chExt cx="2743197" cy="289750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08F6790-69FA-C319-7C28-BE3484920BE3}"/>
                  </a:ext>
                </a:extLst>
              </p:cNvPr>
              <p:cNvSpPr/>
              <p:nvPr/>
            </p:nvSpPr>
            <p:spPr>
              <a:xfrm>
                <a:off x="5592625" y="1980247"/>
                <a:ext cx="2743197" cy="289750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8FE10883-2250-E5CB-29CF-3024D731E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8010" y="2180480"/>
                <a:ext cx="475979" cy="359628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A9C0BFFD-930C-15AD-0A61-8AF406E3D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42956" y="2841859"/>
                <a:ext cx="1249434" cy="124943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375A23-F498-2946-2EF4-3DE5A7AA01C1}"/>
                  </a:ext>
                </a:extLst>
              </p:cNvPr>
              <p:cNvSpPr txBox="1"/>
              <p:nvPr/>
            </p:nvSpPr>
            <p:spPr>
              <a:xfrm>
                <a:off x="5706346" y="4392134"/>
                <a:ext cx="2515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err="1"/>
                  <a:t>IncrementalRefresh</a:t>
                </a:r>
                <a:r>
                  <a:rPr lang="en-GB"/>
                  <a:t> [DS]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8D06FA-8E41-8EAD-1B71-622384239168}"/>
              </a:ext>
            </a:extLst>
          </p:cNvPr>
          <p:cNvGrpSpPr/>
          <p:nvPr/>
        </p:nvGrpSpPr>
        <p:grpSpPr>
          <a:xfrm>
            <a:off x="9069675" y="1840010"/>
            <a:ext cx="2743197" cy="2897504"/>
            <a:chOff x="9083041" y="1980247"/>
            <a:chExt cx="2743197" cy="289750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4D772B2-D8AA-E4F6-A604-CB32D80D06D6}"/>
                </a:ext>
              </a:extLst>
            </p:cNvPr>
            <p:cNvSpPr/>
            <p:nvPr/>
          </p:nvSpPr>
          <p:spPr>
            <a:xfrm>
              <a:off x="9083041" y="1980247"/>
              <a:ext cx="2743197" cy="28975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FD0B889-A81C-56A7-D52D-2F120EAA0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96378" y="2183128"/>
              <a:ext cx="475979" cy="3596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A0BEAEB-7867-E610-54F9-728348209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57919" y="2766706"/>
              <a:ext cx="993441" cy="1324587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DEDF29-47BE-4B68-F859-5531E72B7A93}"/>
              </a:ext>
            </a:extLst>
          </p:cNvPr>
          <p:cNvCxnSpPr>
            <a:cxnSpLocks/>
          </p:cNvCxnSpPr>
          <p:nvPr/>
        </p:nvCxnSpPr>
        <p:spPr>
          <a:xfrm>
            <a:off x="5695950" y="3389419"/>
            <a:ext cx="4163041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EA13BEB-EACC-3AC7-1FB2-27B802722B00}"/>
              </a:ext>
            </a:extLst>
          </p:cNvPr>
          <p:cNvSpPr txBox="1"/>
          <p:nvPr/>
        </p:nvSpPr>
        <p:spPr>
          <a:xfrm>
            <a:off x="9310484" y="4368182"/>
            <a:ext cx="2515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err="1"/>
              <a:t>IncrementalRefresh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2C06-40B1-3656-65FC-867A99F0032E}"/>
              </a:ext>
            </a:extLst>
          </p:cNvPr>
          <p:cNvSpPr/>
          <p:nvPr/>
        </p:nvSpPr>
        <p:spPr>
          <a:xfrm>
            <a:off x="596285" y="-5260"/>
            <a:ext cx="26328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 version </a:t>
            </a:r>
          </a:p>
        </p:txBody>
      </p:sp>
    </p:spTree>
    <p:extLst>
      <p:ext uri="{BB962C8B-B14F-4D97-AF65-F5344CB8AC3E}">
        <p14:creationId xmlns:p14="http://schemas.microsoft.com/office/powerpoint/2010/main" val="3474205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0D058-15E6-8F95-45ED-E58B4E59E7A8}"/>
              </a:ext>
            </a:extLst>
          </p:cNvPr>
          <p:cNvSpPr/>
          <p:nvPr/>
        </p:nvSpPr>
        <p:spPr>
          <a:xfrm>
            <a:off x="2113339" y="1720840"/>
            <a:ext cx="796532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See video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SetUp_DF_DS_Report.mp4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for details on to create the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Objects in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2409604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rick, building material&#10;&#10;Description automatically generated">
            <a:extLst>
              <a:ext uri="{FF2B5EF4-FFF2-40B4-BE49-F238E27FC236}">
                <a16:creationId xmlns:a16="http://schemas.microsoft.com/office/drawing/2014/main" id="{F2682E78-AD34-D411-B512-404C4FDE7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0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oden blocks&#10;which spells out the word Discombobulated">
            <a:extLst>
              <a:ext uri="{FF2B5EF4-FFF2-40B4-BE49-F238E27FC236}">
                <a16:creationId xmlns:a16="http://schemas.microsoft.com/office/drawing/2014/main" id="{F99DE400-012C-F596-4FC8-7FED6EF513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44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tructure&#10;&#10;Description automatically generated">
            <a:extLst>
              <a:ext uri="{FF2B5EF4-FFF2-40B4-BE49-F238E27FC236}">
                <a16:creationId xmlns:a16="http://schemas.microsoft.com/office/drawing/2014/main" id="{7084A0F5-2D7D-E911-451B-248EE9C50E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23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673682-9B26-ED8D-4E56-4E14C6AEDBAE}"/>
              </a:ext>
            </a:extLst>
          </p:cNvPr>
          <p:cNvSpPr/>
          <p:nvPr/>
        </p:nvSpPr>
        <p:spPr>
          <a:xfrm>
            <a:off x="0" y="2028616"/>
            <a:ext cx="1219200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 up incremental refresh for Dat</a:t>
            </a:r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Flow</a:t>
            </a:r>
            <a:endParaRPr lang="en-US" sz="8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9059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E10D4-7A16-D617-B560-C22F39EF62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607"/>
            <a:ext cx="12192000" cy="622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45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E1603-AB23-B384-00AF-25A3DB1CC8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681" y="572948"/>
            <a:ext cx="9992638" cy="628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5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2094CB-8143-1D97-BB6F-F8995176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1" y="428"/>
            <a:ext cx="10895238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95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2AE94-ED52-5F05-B080-2D493921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1" y="428"/>
            <a:ext cx="10895238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EF6766-2D7A-1D35-F719-9C96C4FAFC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149" y="753462"/>
            <a:ext cx="9705636" cy="61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18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5264B7-8BD0-72B7-06C1-027EE1B32C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87" y="501237"/>
            <a:ext cx="11806237" cy="60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39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D78DC-6342-F660-CAD0-DD5B10B2BB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274" y="493186"/>
            <a:ext cx="10119452" cy="63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9934F-D275-9FCD-6DCC-E149BE5F88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332" y="556156"/>
            <a:ext cx="10019335" cy="63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3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 looking both confused and alarmed at the same time">
            <a:extLst>
              <a:ext uri="{FF2B5EF4-FFF2-40B4-BE49-F238E27FC236}">
                <a16:creationId xmlns:a16="http://schemas.microsoft.com/office/drawing/2014/main" id="{EC2B5BDB-5D79-27C4-B16B-193FD5FCD0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3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4D417-BCD9-E76E-EE6D-9972946D1F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030" y="529670"/>
            <a:ext cx="9965940" cy="62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33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5CF49-3133-7E73-0C2B-A144004769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881" y="1025981"/>
            <a:ext cx="9818838" cy="58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559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2D838-5888-4455-E4E1-F64391C024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16" y="800100"/>
            <a:ext cx="10199133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66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01D27-9C1A-6438-4C3F-E1FB95AD6F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318" y="958091"/>
            <a:ext cx="9933138" cy="58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95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673682-9B26-ED8D-4E56-4E14C6AEDBAE}"/>
              </a:ext>
            </a:extLst>
          </p:cNvPr>
          <p:cNvSpPr/>
          <p:nvPr/>
        </p:nvSpPr>
        <p:spPr>
          <a:xfrm>
            <a:off x="0" y="2028616"/>
            <a:ext cx="1219200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 up incremental refresh for dataset</a:t>
            </a:r>
          </a:p>
        </p:txBody>
      </p:sp>
    </p:spTree>
    <p:extLst>
      <p:ext uri="{BB962C8B-B14F-4D97-AF65-F5344CB8AC3E}">
        <p14:creationId xmlns:p14="http://schemas.microsoft.com/office/powerpoint/2010/main" val="21521458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E822C-DE2A-3F26-E636-3EBA8FE144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599" y="719465"/>
            <a:ext cx="9832061" cy="61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398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3962E1-B2A1-0082-6ADF-BA222EE0D2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25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35544-0A91-EAA9-1C3D-8DA8497F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2" y="428"/>
            <a:ext cx="109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4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B0DEB-B612-7B5B-A15A-604B0D7172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88" y="0"/>
            <a:ext cx="1098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724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F6A916-7BCB-FE5F-0EB5-74959D29C0F2}"/>
              </a:ext>
            </a:extLst>
          </p:cNvPr>
          <p:cNvSpPr/>
          <p:nvPr/>
        </p:nvSpPr>
        <p:spPr>
          <a:xfrm>
            <a:off x="1919287" y="366653"/>
            <a:ext cx="8653463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 two parameters</a:t>
            </a:r>
          </a:p>
          <a:p>
            <a:pPr algn="ctr"/>
            <a:r>
              <a:rPr lang="en-US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RangeStart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RangeEnd</a:t>
            </a:r>
            <a:endParaRPr lang="en-US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1FFA8-2766-67E7-835D-4708B0EA1854}"/>
              </a:ext>
            </a:extLst>
          </p:cNvPr>
          <p:cNvSpPr/>
          <p:nvPr/>
        </p:nvSpPr>
        <p:spPr>
          <a:xfrm>
            <a:off x="666750" y="4196060"/>
            <a:ext cx="1102243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NB must use exactly these names and they are </a:t>
            </a:r>
            <a:r>
              <a:rPr lang="en-US" sz="5400" b="1" u="sng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case sensitive </a:t>
            </a:r>
            <a:b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(no I do not know why)</a:t>
            </a:r>
            <a:endParaRPr lang="en-GB" sz="540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946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omputer looking confused">
            <a:extLst>
              <a:ext uri="{FF2B5EF4-FFF2-40B4-BE49-F238E27FC236}">
                <a16:creationId xmlns:a16="http://schemas.microsoft.com/office/drawing/2014/main" id="{D99EF917-339C-C453-3050-DB349229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103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50450-55B4-A495-F747-648DFAD6D7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197" y="802717"/>
            <a:ext cx="9763451" cy="60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24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brick wall&#10;&#10;Description automatically generated with medium confidence">
            <a:extLst>
              <a:ext uri="{FF2B5EF4-FFF2-40B4-BE49-F238E27FC236}">
                <a16:creationId xmlns:a16="http://schemas.microsoft.com/office/drawing/2014/main" id="{17B7948F-DE52-1FD1-32E3-7964CA20D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B91AE-C840-1880-88F3-DAAF3CB75DB7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www.flickr.com/photos/ksayer/56148135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2023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ke, table, piece, slice&#10;&#10;Description automatically generated">
            <a:extLst>
              <a:ext uri="{FF2B5EF4-FFF2-40B4-BE49-F238E27FC236}">
                <a16:creationId xmlns:a16="http://schemas.microsoft.com/office/drawing/2014/main" id="{C7B2F84C-6A8E-8D7A-A6AE-5D8ACB2729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174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50895-6BA8-EF39-7E4B-B13C62D08A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56" y="546826"/>
            <a:ext cx="9756688" cy="63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05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D5CA7B-259B-3A78-106C-70F2CC1B8F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101" y="570993"/>
            <a:ext cx="10137798" cy="62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782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5B3E8A-6065-707A-3B2D-5553BEF5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88" y="753238"/>
            <a:ext cx="6666667" cy="6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483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99E9D-C3CB-016E-3946-56D6D0A2F3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114" y="783103"/>
            <a:ext cx="9795771" cy="60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9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EA56F-FFBC-5B4D-4120-07A51FDED6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832" y="1080727"/>
            <a:ext cx="5990336" cy="57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62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E805A-6C54-F20E-BC21-75857A95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5" y="1556574"/>
            <a:ext cx="11512189" cy="50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67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8CC6A8-5598-65B8-2AAF-DBE7D6F4D5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678" y="973570"/>
            <a:ext cx="9488644" cy="58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71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1D0FCDA-833C-443D-3FF9-C2A173AD3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06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topwatch 50% with solid fill">
            <a:extLst>
              <a:ext uri="{FF2B5EF4-FFF2-40B4-BE49-F238E27FC236}">
                <a16:creationId xmlns:a16="http://schemas.microsoft.com/office/drawing/2014/main" id="{7B63F05C-155C-0DEC-D109-5DD6EF671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6436" y="1445181"/>
            <a:ext cx="4879127" cy="48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62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096C06-A511-9DBE-0BC1-9EFEE59A67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79" y="637384"/>
            <a:ext cx="10747877" cy="62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126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14AB89-2EF0-D859-E6CA-59A8D9B0D2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111" y="879499"/>
            <a:ext cx="10219877" cy="59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32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9FBCD-7762-0C38-53C3-5E560CC69A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107" y="828020"/>
            <a:ext cx="10329785" cy="602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412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E5A3F-DD6F-70D7-50FE-22C4527202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998" y="892295"/>
            <a:ext cx="10198003" cy="59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35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90B77-16F0-4883-D18F-72630E7E0C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345" y="955880"/>
            <a:ext cx="10089309" cy="59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207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81C162-74F5-45A7-6071-B8A9036FA8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137" y="1214628"/>
            <a:ext cx="9202874" cy="56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486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F519D-B4D8-BEA1-2D4C-A2049893D1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130" y="1120573"/>
            <a:ext cx="9807776" cy="57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098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5BCA-9F6B-0DEC-50BF-29788954D1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7" y="1341071"/>
            <a:ext cx="9430848" cy="55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243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FFCBC-835A-0090-0030-5E0B683A6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509" y="1021556"/>
            <a:ext cx="8681544" cy="58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44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4.6|23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75b1882-7d7e-40d9-a500-ec2994aeff8d" xsi:nil="true"/>
    <lcf76f155ced4ddcb4097134ff3c332f xmlns="59d41520-7d16-45c6-b36f-556e372ae1a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510621B32F94F929254661C32DB17" ma:contentTypeVersion="16" ma:contentTypeDescription="Create a new document." ma:contentTypeScope="" ma:versionID="5a9e05d593bba8fc81a2e34dfa7f6384">
  <xsd:schema xmlns:xsd="http://www.w3.org/2001/XMLSchema" xmlns:xs="http://www.w3.org/2001/XMLSchema" xmlns:p="http://schemas.microsoft.com/office/2006/metadata/properties" xmlns:ns2="59d41520-7d16-45c6-b36f-556e372ae1ae" xmlns:ns3="c75b1882-7d7e-40d9-a500-ec2994aeff8d" targetNamespace="http://schemas.microsoft.com/office/2006/metadata/properties" ma:root="true" ma:fieldsID="59b87ec8889b91118157e9f365ed6e0c" ns2:_="" ns3:_="">
    <xsd:import namespace="59d41520-7d16-45c6-b36f-556e372ae1ae"/>
    <xsd:import namespace="c75b1882-7d7e-40d9-a500-ec2994aeff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d41520-7d16-45c6-b36f-556e372ae1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f1cc8eb3-a5aa-4be5-91d1-b3168ca6d8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b1882-7d7e-40d9-a500-ec2994aeff8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caef6a8-1f56-4873-9ec3-71dc29435ba6}" ma:internalName="TaxCatchAll" ma:showField="CatchAllData" ma:web="c75b1882-7d7e-40d9-a500-ec2994aeff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2BEBA3-AC74-4329-A141-9B6728ED1A41}">
  <ds:schemaRefs>
    <ds:schemaRef ds:uri="http://schemas.microsoft.com/office/infopath/2007/PartnerControls"/>
    <ds:schemaRef ds:uri="c75b1882-7d7e-40d9-a500-ec2994aeff8d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59d41520-7d16-45c6-b36f-556e372ae1a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81A51B2-04B6-4DE4-83F3-E63285648C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d41520-7d16-45c6-b36f-556e372ae1ae"/>
    <ds:schemaRef ds:uri="c75b1882-7d7e-40d9-a500-ec2994aeff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65AAD-316D-4149-9840-64CA5D3B8A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3032</Words>
  <Application>Microsoft Office PowerPoint</Application>
  <PresentationFormat>Widescreen</PresentationFormat>
  <Paragraphs>405</Paragraphs>
  <Slides>173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80" baseType="lpstr">
      <vt:lpstr>Arial</vt:lpstr>
      <vt:lpstr>Calibri</vt:lpstr>
      <vt:lpstr>Calibri Light</vt:lpstr>
      <vt:lpstr>Comic Sans MS</vt:lpstr>
      <vt:lpstr>PlusJakartaSans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7</cp:revision>
  <dcterms:created xsi:type="dcterms:W3CDTF">2023-01-07T17:29:04Z</dcterms:created>
  <dcterms:modified xsi:type="dcterms:W3CDTF">2023-03-25T18:43:32Z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2023-01-08T15:44:34Z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2a4b258a-d4eb-45b4-85cc-0e7dba88f8d7</vt:lpwstr>
  </property>
  <property fmtid="{D5CDD505-2E9C-101B-9397-08002B2CF9AE}" pid="8" name="MSIP_Label_249dd434-d51a-431d-9632-71b0679d7ba6_ContentBits">
    <vt:lpwstr>0</vt:lpwstr>
  </property>
  <property fmtid="{D5CDD505-2E9C-101B-9397-08002B2CF9AE}" pid="9" name="MediaServiceImageTags">
    <vt:lpwstr/>
  </property>
  <property fmtid="{D5CDD505-2E9C-101B-9397-08002B2CF9AE}" pid="10" name="ContentTypeId">
    <vt:lpwstr>0x0101007B3510621B32F94F929254661C32DB17</vt:lpwstr>
  </property>
</Properties>
</file>